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autoCompressPictures="0">
  <p:sldMasterIdLst>
    <p:sldMasterId id="2147483648" r:id="rId1"/>
  </p:sldMasterIdLst>
  <p:notesMasterIdLst>
    <p:notesMasterId r:id="rId24"/>
  </p:notesMasterIdLst>
  <p:handoutMasterIdLst>
    <p:handoutMasterId r:id="rId25"/>
  </p:handoutMasterIdLst>
  <p:sldIdLst>
    <p:sldId id="256" r:id="rId2"/>
    <p:sldId id="380" r:id="rId3"/>
    <p:sldId id="411" r:id="rId4"/>
    <p:sldId id="412" r:id="rId5"/>
    <p:sldId id="410" r:id="rId6"/>
    <p:sldId id="388" r:id="rId7"/>
    <p:sldId id="386" r:id="rId8"/>
    <p:sldId id="401" r:id="rId9"/>
    <p:sldId id="402" r:id="rId10"/>
    <p:sldId id="403" r:id="rId11"/>
    <p:sldId id="405" r:id="rId12"/>
    <p:sldId id="390" r:id="rId13"/>
    <p:sldId id="406" r:id="rId14"/>
    <p:sldId id="392" r:id="rId15"/>
    <p:sldId id="409" r:id="rId16"/>
    <p:sldId id="393" r:id="rId17"/>
    <p:sldId id="394" r:id="rId18"/>
    <p:sldId id="395" r:id="rId19"/>
    <p:sldId id="396" r:id="rId20"/>
    <p:sldId id="397" r:id="rId21"/>
    <p:sldId id="413" r:id="rId22"/>
    <p:sldId id="398"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olo" id="{0B159C6E-9031-8D4B-B679-84CEB5C88FE5}">
          <p14:sldIdLst>
            <p14:sldId id="256"/>
            <p14:sldId id="380"/>
            <p14:sldId id="411"/>
            <p14:sldId id="412"/>
            <p14:sldId id="410"/>
            <p14:sldId id="388"/>
            <p14:sldId id="386"/>
            <p14:sldId id="401"/>
            <p14:sldId id="402"/>
            <p14:sldId id="403"/>
            <p14:sldId id="405"/>
            <p14:sldId id="390"/>
            <p14:sldId id="406"/>
            <p14:sldId id="392"/>
            <p14:sldId id="409"/>
            <p14:sldId id="393"/>
            <p14:sldId id="394"/>
            <p14:sldId id="395"/>
            <p14:sldId id="396"/>
            <p14:sldId id="397"/>
            <p14:sldId id="413"/>
            <p14:sldId id="398"/>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tteo De Poli" initials="MP" lastIdx="1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83C8"/>
    <a:srgbClr val="134263"/>
    <a:srgbClr val="123E5C"/>
    <a:srgbClr val="2683C7"/>
    <a:srgbClr val="DD0D00"/>
    <a:srgbClr val="FFFFFF"/>
    <a:srgbClr val="053857"/>
    <a:srgbClr val="999999"/>
    <a:srgbClr val="2AAAE3"/>
    <a:srgbClr val="FF8F3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6609" autoAdjust="0"/>
    <p:restoredTop sz="94660"/>
  </p:normalViewPr>
  <p:slideViewPr>
    <p:cSldViewPr snapToGrid="0">
      <p:cViewPr varScale="1">
        <p:scale>
          <a:sx n="63" d="100"/>
          <a:sy n="63" d="100"/>
        </p:scale>
        <p:origin x="360" y="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a:extLst>
              <a:ext uri="{FF2B5EF4-FFF2-40B4-BE49-F238E27FC236}">
                <a16:creationId xmlns:a16="http://schemas.microsoft.com/office/drawing/2014/main" id="{EDBD89A9-2928-8C42-8275-2FA4BDC6268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a:extLst>
              <a:ext uri="{FF2B5EF4-FFF2-40B4-BE49-F238E27FC236}">
                <a16:creationId xmlns:a16="http://schemas.microsoft.com/office/drawing/2014/main" id="{A02806DD-B6D1-524E-A7D4-51AFCC51C46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28A191D-B449-F04A-A017-A9C7895596BD}" type="datetimeFigureOut">
              <a:rPr lang="it-IT" smtClean="0"/>
              <a:t>07/02/2023</a:t>
            </a:fld>
            <a:endParaRPr lang="it-IT"/>
          </a:p>
        </p:txBody>
      </p:sp>
      <p:sp>
        <p:nvSpPr>
          <p:cNvPr id="4" name="Segnaposto piè di pagina 3">
            <a:extLst>
              <a:ext uri="{FF2B5EF4-FFF2-40B4-BE49-F238E27FC236}">
                <a16:creationId xmlns:a16="http://schemas.microsoft.com/office/drawing/2014/main" id="{83DE72D7-2E21-8B41-A1E4-B2FDEA4384E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a:extLst>
              <a:ext uri="{FF2B5EF4-FFF2-40B4-BE49-F238E27FC236}">
                <a16:creationId xmlns:a16="http://schemas.microsoft.com/office/drawing/2014/main" id="{30842C47-4749-DB42-8C28-C06D0CC02D6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B414539-0A72-8E43-BAFE-C7244E9907D9}" type="slidenum">
              <a:rPr lang="it-IT" smtClean="0"/>
              <a:t>‹N›</a:t>
            </a:fld>
            <a:endParaRPr lang="it-IT"/>
          </a:p>
        </p:txBody>
      </p:sp>
    </p:spTree>
    <p:extLst>
      <p:ext uri="{BB962C8B-B14F-4D97-AF65-F5344CB8AC3E}">
        <p14:creationId xmlns:p14="http://schemas.microsoft.com/office/powerpoint/2010/main" val="2106957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9FD9105-A4B8-470C-AF17-F9E712384E9F}" type="datetimeFigureOut">
              <a:rPr lang="it-IT" smtClean="0"/>
              <a:t>07/02/2023</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84B4B8-1158-4199-BF00-B4D85185A8C0}" type="slidenum">
              <a:rPr lang="it-IT" smtClean="0"/>
              <a:t>‹N›</a:t>
            </a:fld>
            <a:endParaRPr lang="it-IT"/>
          </a:p>
        </p:txBody>
      </p:sp>
    </p:spTree>
    <p:extLst>
      <p:ext uri="{BB962C8B-B14F-4D97-AF65-F5344CB8AC3E}">
        <p14:creationId xmlns:p14="http://schemas.microsoft.com/office/powerpoint/2010/main" val="22085706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7" name="Rectangle 6"/>
          <p:cNvSpPr/>
          <p:nvPr/>
        </p:nvSpPr>
        <p:spPr>
          <a:xfrm>
            <a:off x="0" y="-1"/>
            <a:ext cx="12192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0000"/>
                    <a:lumOff val="10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lvl1pPr algn="l">
              <a:defRPr/>
            </a:lvl1pPr>
          </a:lstStyle>
          <a:p>
            <a:fld id="{8FE2341F-080F-CE42-9921-EC360B9A02EA}" type="datetime1">
              <a:rPr lang="it-IT" smtClean="0"/>
              <a:t>07/02/2023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a:t>
            </a:fld>
            <a:endParaRPr lang="en-US" dirty="0"/>
          </a:p>
        </p:txBody>
      </p:sp>
      <p:cxnSp>
        <p:nvCxnSpPr>
          <p:cNvPr id="8" name="Straight Connector 7"/>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FA2B8870-1836-7E4F-9710-E43112ACF577}" type="datetime1">
              <a:rPr lang="it-IT" smtClean="0"/>
              <a:t>07/02/2023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628900" cy="5410200"/>
          </a:xfrm>
        </p:spPr>
        <p:txBody>
          <a:bodyPr vert="eaVert" lIns="45720" tIns="91440" rIns="45720" bIns="91440"/>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990600" y="762000"/>
            <a:ext cx="7581900" cy="5410200"/>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33A0398D-007B-404E-8DE8-19C491A29EC3}" type="datetime1">
              <a:rPr lang="it-IT" smtClean="0"/>
              <a:t>07/02/2023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DEF914B0-104A-9346-9A3E-C5717C3B35DA}" type="datetime1">
              <a:rPr lang="it-IT" smtClean="0"/>
              <a:t>07/02/2023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sp>
        <p:nvSpPr>
          <p:cNvPr id="7" name="Rectangle 6"/>
          <p:cNvSpPr/>
          <p:nvPr/>
        </p:nvSpPr>
        <p:spPr>
          <a:xfrm>
            <a:off x="0" y="-1"/>
            <a:ext cx="12192000" cy="45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0000"/>
                    <a:lumOff val="1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31A41B05-CDC7-6742-A0F8-AA26F92F6A0D}" type="datetime1">
              <a:rPr lang="it-IT" smtClean="0"/>
              <a:t>07/02/2023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a:t>
            </a:fld>
            <a:endParaRPr lang="en-US" dirty="0"/>
          </a:p>
        </p:txBody>
      </p:sp>
      <p:cxnSp>
        <p:nvCxnSpPr>
          <p:cNvPr id="8" name="Straight Connector 7"/>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1024128" y="2286000"/>
            <a:ext cx="4754880" cy="4023360"/>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5DE7D764-BFE1-584D-8582-468B2E20D6A8}" type="datetime1">
              <a:rPr lang="it-IT" smtClean="0"/>
              <a:t>07/02/2023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0" name="Title 9"/>
          <p:cNvSpPr>
            <a:spLocks noGrp="1"/>
          </p:cNvSpPr>
          <p:nvPr>
            <p:ph type="title"/>
          </p:nvPr>
        </p:nvSpPr>
        <p:spPr>
          <a:xfrm>
            <a:off x="1024128" y="585216"/>
            <a:ext cx="9720072" cy="1499616"/>
          </a:xfrm>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2">
                    <a:lumMod val="7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Content Placeholder 3"/>
          <p:cNvSpPr>
            <a:spLocks noGrp="1"/>
          </p:cNvSpPr>
          <p:nvPr>
            <p:ph sz="half" idx="2"/>
          </p:nvPr>
        </p:nvSpPr>
        <p:spPr>
          <a:xfrm>
            <a:off x="1024128" y="2967788"/>
            <a:ext cx="4754880" cy="3341572"/>
          </a:xfrm>
        </p:spPr>
        <p:txBody>
          <a:bodyPr lIns="45720" rIns="45720"/>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5989320"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2">
                    <a:lumMod val="75000"/>
                  </a:schemeClr>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it-IT"/>
              <a:t>Modifica gli stili del testo dello schema</a:t>
            </a:r>
          </a:p>
        </p:txBody>
      </p:sp>
      <p:sp>
        <p:nvSpPr>
          <p:cNvPr id="6" name="Content Placeholder 5"/>
          <p:cNvSpPr>
            <a:spLocks noGrp="1"/>
          </p:cNvSpPr>
          <p:nvPr>
            <p:ph sz="quarter" idx="4"/>
          </p:nvPr>
        </p:nvSpPr>
        <p:spPr>
          <a:xfrm>
            <a:off x="5989320" y="2967788"/>
            <a:ext cx="4754880" cy="3341572"/>
          </a:xfrm>
        </p:spPr>
        <p:txBody>
          <a:bodyPr lIns="45720" rIns="45720"/>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5A78F54F-E490-D643-BFE0-7BA2717133C8}" type="datetime1">
              <a:rPr lang="it-IT" smtClean="0"/>
              <a:t>07/02/2023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7F951926-BF14-4C4A-B091-50D4A4C0B446}" type="datetime1">
              <a:rPr lang="it-IT" smtClean="0"/>
              <a:t>07/02/2023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99CF57-BF1C-5044-8E63-AFE8DC4E54E4}" type="datetime1">
              <a:rPr lang="it-IT" smtClean="0"/>
              <a:t>07/02/2023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it-IT"/>
              <a:t>Fare clic per modificare lo stile del titolo dello schema</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F509096C-D3E7-2D40-9DE3-1767556A4188}" type="datetime1">
              <a:rPr lang="it-IT" smtClean="0"/>
              <a:t>07/02/2023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0" y="-1"/>
            <a:ext cx="12188952" cy="4572000"/>
          </a:xfrm>
          <a:solidFill>
            <a:schemeClr val="accent2">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dirty="0"/>
              <a:t>Fare </a:t>
            </a:r>
            <a:r>
              <a:rPr lang="it-IT"/>
              <a:t>clic sull'icona </a:t>
            </a:r>
            <a:r>
              <a:rPr lang="it-IT" dirty="0"/>
              <a:t>per </a:t>
            </a:r>
            <a:r>
              <a:rPr lang="it-IT"/>
              <a:t>inserire un'immagine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0000"/>
                    <a:lumOff val="1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C0998C7D-9AC3-E143-A1E6-FC340A04B25A}" type="datetime1">
              <a:rPr lang="it-IT" smtClean="0"/>
              <a:t>07/02/2023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7E5644-1E61-4311-A31E-84CB9C7AA8A9}" type="slidenum">
              <a:rPr lang="en-US" dirty="0"/>
              <a:t>‹N›</a:t>
            </a:fld>
            <a:endParaRPr lang="en-US" dirty="0"/>
          </a:p>
        </p:txBody>
      </p:sp>
      <p:cxnSp>
        <p:nvCxnSpPr>
          <p:cNvPr id="9" name="Straight Connector 8"/>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1024128" y="2286000"/>
            <a:ext cx="9720071" cy="4023360"/>
          </a:xfrm>
          <a:prstGeom prst="rect">
            <a:avLst/>
          </a:prstGeom>
        </p:spPr>
        <p:txBody>
          <a:bodyPr vert="horz" lIns="45720" tIns="45720" rIns="4572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1024128" y="6470704"/>
            <a:ext cx="2154142"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3660B47A-95CF-D84F-9B9E-F06A87328D9B}" type="datetime1">
              <a:rPr lang="it-IT" smtClean="0"/>
              <a:t>07/02/2023</a:t>
            </a:fld>
            <a:endParaRPr lang="en-US" dirty="0"/>
          </a:p>
        </p:txBody>
      </p:sp>
      <p:sp>
        <p:nvSpPr>
          <p:cNvPr id="5" name="Footer Placeholder 4"/>
          <p:cNvSpPr>
            <a:spLocks noGrp="1"/>
          </p:cNvSpPr>
          <p:nvPr>
            <p:ph type="ftr" sz="quarter" idx="3"/>
          </p:nvPr>
        </p:nvSpPr>
        <p:spPr>
          <a:xfrm>
            <a:off x="4842932" y="6470704"/>
            <a:ext cx="5901458" cy="274320"/>
          </a:xfrm>
          <a:prstGeom prst="rect">
            <a:avLst/>
          </a:prstGeom>
        </p:spPr>
        <p:txBody>
          <a:bodyPr vert="horz" lIns="91440" tIns="45720" rIns="91440" bIns="45720" rtlCol="0" anchor="ctr"/>
          <a:lstStyle>
            <a:lvl1pPr algn="r">
              <a:defRPr sz="1000" cap="all" baseline="0">
                <a:solidFill>
                  <a:schemeClr val="tx1">
                    <a:lumMod val="90000"/>
                    <a:lumOff val="10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4" y="6470704"/>
            <a:ext cx="973666"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4FAB73BC-B049-4115-A692-8D63A059BFB8}" type="slidenum">
              <a:rPr lang="en-US" dirty="0"/>
              <a:pPr/>
              <a:t>‹N›</a:t>
            </a:fld>
            <a:endParaRPr lang="en-US" dirty="0"/>
          </a:p>
        </p:txBody>
      </p:sp>
      <p:cxnSp>
        <p:nvCxnSpPr>
          <p:cNvPr id="7" name="Straight Connector 6"/>
          <p:cNvCxnSpPr/>
          <p:nvPr/>
        </p:nvCxnSpPr>
        <p:spPr>
          <a:xfrm flipV="1">
            <a:off x="7620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1" r:id="rId9"/>
    <p:sldLayoutId id="2147483658" r:id="rId10"/>
    <p:sldLayoutId id="2147483659" r:id="rId11"/>
  </p:sldLayoutIdLst>
  <p:hf hdr="0" ftr="0" dt="0"/>
  <p:txStyles>
    <p:titleStyle>
      <a:lvl1pPr algn="l" defTabSz="914400" rtl="0" eaLnBrk="1" latinLnBrk="0" hangingPunct="1">
        <a:lnSpc>
          <a:spcPct val="80000"/>
        </a:lnSpc>
        <a:spcBef>
          <a:spcPct val="0"/>
        </a:spcBef>
        <a:buNone/>
        <a:defRPr sz="5000" kern="1200" cap="all" spc="100" baseline="0">
          <a:solidFill>
            <a:schemeClr val="tx1">
              <a:lumMod val="90000"/>
              <a:lumOff val="10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eur-lex.europa.eu/legal-content/it/TXT/?uri=CELEX%3A02010R1093-20210626" TargetMode="External"/><Relationship Id="rId2" Type="http://schemas.openxmlformats.org/officeDocument/2006/relationships/hyperlink" Target="https://www.eba.europa.eu/sites/default/documents/files/document_library/Publications/Guidelines/2020/Guidelines%20on%20loan%20origination%20and%20monitoring/Translations/886685/Final%20Report%20on%20GL%20on%20loan%20origination%20and%20monitoring_COR_IT.pdf" TargetMode="External"/><Relationship Id="rId1" Type="http://schemas.openxmlformats.org/officeDocument/2006/relationships/slideLayout" Target="../slideLayouts/slideLayout2.xml"/><Relationship Id="rId5" Type="http://schemas.openxmlformats.org/officeDocument/2006/relationships/hyperlink" Target="https://www.bancaditalia.it/focus/finanza-sostenibile/vigilanza-bancaria/Aspettative_di_vigilanza_BI_su_ESG.pdf" TargetMode="External"/><Relationship Id="rId4" Type="http://schemas.openxmlformats.org/officeDocument/2006/relationships/hyperlink" Target="https://www.bankingsupervision.europa.eu/ecb/pub/pdf/ssm.202011finalguideonclimate-relatedandenvironmentalrisks~58213f6564.it.pdf"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www.eba.europa.eu/sites/default/documents/files/document_library/Publications/Guidelines/2020/Guidelines%20on%20loan%20origination%20and%20monitoring/Translations/886685/Final%20Report%20on%20GL%20on%20loan%20origination%20and%20monitoring_COR_IT.pdf"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bankingsupervision.europa.eu/ecb/pub/pdf/ssm.202011finalguideonclimate-relatedandenvironmentalrisks~58213f6564.it.pdf" TargetMode="External"/><Relationship Id="rId2" Type="http://schemas.openxmlformats.org/officeDocument/2006/relationships/hyperlink" Target="https://www.eba.europa.eu/sites/default/documents/files/document_library/Publications/Guidelines/2020/Guidelines%20on%20loan%20origination%20and%20monitoring/Translations/886685/Final%20Report%20on%20GL%20on%20loan%20origination%20and%20monitoring_COR_IT.pdf" TargetMode="External"/><Relationship Id="rId1" Type="http://schemas.openxmlformats.org/officeDocument/2006/relationships/slideLayout" Target="../slideLayouts/slideLayout2.xml"/><Relationship Id="rId4" Type="http://schemas.openxmlformats.org/officeDocument/2006/relationships/hyperlink" Target="https://www.bancaditalia.it/focus/finanza-sostenibile/vigilanza-bancaria/Aspettative_di_vigilanza_BI_su_ESG.pdf"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bancaditalia.it/focus/finanza-sostenibile/vigilanza-bancaria/Aspettative_di_vigilanza_BI_su_ESG.pdf" TargetMode="External"/><Relationship Id="rId2" Type="http://schemas.openxmlformats.org/officeDocument/2006/relationships/hyperlink" Target="https://www.bankingsupervision.europa.eu/ecb/pub/pdf/ssm.202011finalguideonclimate-relatedandenvironmentalrisks~58213f6564.it.pdf" TargetMode="External"/><Relationship Id="rId1" Type="http://schemas.openxmlformats.org/officeDocument/2006/relationships/slideLayout" Target="../slideLayouts/slideLayout2.xml"/><Relationship Id="rId5" Type="http://schemas.openxmlformats.org/officeDocument/2006/relationships/image" Target="../media/image6.tiff"/><Relationship Id="rId4" Type="http://schemas.openxmlformats.org/officeDocument/2006/relationships/hyperlink" Target="https://www.eba.europa.eu/sites/default/documents/files/document_library/Publications/Guidelines/2020/Guidelines%20on%20loan%20origination%20and%20monitoring/Translations/886685/Final%20Report%20on%20GL%20on%20loan%20origination%20and%20monitoring_COR_IT.pdf"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www.eba.europa.eu/sites/default/documents/files/document_library/Publications/Guidelines/2020/Guidelines%20on%20loan%20origination%20and%20monitoring/Translations/886685/Final%20Report%20on%20GL%20on%20loan%20origination%20and%20monitoring_COR_IT.pdf"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www.bankingsupervision.europa.eu/ecb/pub/pdf/ssm.202011finalguideonclimate-relatedandenvironmentalrisks~58213f6564.it.pdf" TargetMode="External"/><Relationship Id="rId2" Type="http://schemas.openxmlformats.org/officeDocument/2006/relationships/hyperlink" Target="https://www.bancaditalia.it/focus/finanza-sostenibile/vigilanza-bancaria/Aspettative_di_vigilanza_BI_su_ESG.pdf"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eur-lex.europa.eu/legal-content/ita/TXT/?uri=CELEX%3A02013R0575-20240101"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eba.europa.eu/eba-publishes-its-report-management-and-supervision-esg-risks-credit-institutions-and-investment" TargetMode="External"/><Relationship Id="rId2" Type="http://schemas.openxmlformats.org/officeDocument/2006/relationships/hyperlink" Target="https://eur-lex.europa.eu/legal-content/ita/TXT/?uri=CELEX:02013L0036-20220101"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www.bancaditalia.it/compiti/vigilanza/normativa/archivio-norme/circolari/c285/"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magine 10">
            <a:extLst>
              <a:ext uri="{FF2B5EF4-FFF2-40B4-BE49-F238E27FC236}">
                <a16:creationId xmlns:a16="http://schemas.microsoft.com/office/drawing/2014/main" id="{57EC9134-830D-7449-82A5-EE667DE07C60}"/>
              </a:ext>
            </a:extLst>
          </p:cNvPr>
          <p:cNvPicPr>
            <a:picLocks noChangeAspect="1"/>
          </p:cNvPicPr>
          <p:nvPr/>
        </p:nvPicPr>
        <p:blipFill rotWithShape="1">
          <a:blip r:embed="rId2">
            <a:extLst>
              <a:ext uri="{BEBA8EAE-BF5A-486C-A8C5-ECC9F3942E4B}">
                <a14:imgProps xmlns:a14="http://schemas.microsoft.com/office/drawing/2010/main">
                  <a14:imgLayer>
                    <a14:imgEffect>
                      <a14:colorTemperature colorTemp="5932"/>
                    </a14:imgEffect>
                    <a14:imgEffect>
                      <a14:saturation sat="131000"/>
                    </a14:imgEffect>
                  </a14:imgLayer>
                </a14:imgProps>
              </a:ext>
            </a:extLst>
          </a:blip>
          <a:srcRect t="11633" r="24933"/>
          <a:stretch/>
        </p:blipFill>
        <p:spPr>
          <a:xfrm>
            <a:off x="0" y="0"/>
            <a:ext cx="12192000" cy="7107674"/>
          </a:xfrm>
          <a:prstGeom prst="rect">
            <a:avLst/>
          </a:prstGeom>
        </p:spPr>
      </p:pic>
      <p:cxnSp>
        <p:nvCxnSpPr>
          <p:cNvPr id="8" name="Connettore 1 7">
            <a:extLst>
              <a:ext uri="{FF2B5EF4-FFF2-40B4-BE49-F238E27FC236}">
                <a16:creationId xmlns:a16="http://schemas.microsoft.com/office/drawing/2014/main" id="{313A1644-4E43-9548-B722-6A9254FCF6BE}"/>
              </a:ext>
            </a:extLst>
          </p:cNvPr>
          <p:cNvCxnSpPr>
            <a:cxnSpLocks/>
          </p:cNvCxnSpPr>
          <p:nvPr/>
        </p:nvCxnSpPr>
        <p:spPr>
          <a:xfrm>
            <a:off x="584615" y="1690390"/>
            <a:ext cx="3747542" cy="0"/>
          </a:xfrm>
          <a:prstGeom prst="line">
            <a:avLst/>
          </a:prstGeom>
          <a:ln w="50800">
            <a:solidFill>
              <a:srgbClr val="134263"/>
            </a:solidFill>
          </a:ln>
        </p:spPr>
        <p:style>
          <a:lnRef idx="1">
            <a:schemeClr val="accent1"/>
          </a:lnRef>
          <a:fillRef idx="0">
            <a:schemeClr val="accent1"/>
          </a:fillRef>
          <a:effectRef idx="0">
            <a:schemeClr val="accent1"/>
          </a:effectRef>
          <a:fontRef idx="minor">
            <a:schemeClr val="tx1"/>
          </a:fontRef>
        </p:style>
      </p:cxnSp>
      <p:sp>
        <p:nvSpPr>
          <p:cNvPr id="3" name="Sottotitolo 2">
            <a:extLst>
              <a:ext uri="{FF2B5EF4-FFF2-40B4-BE49-F238E27FC236}">
                <a16:creationId xmlns:a16="http://schemas.microsoft.com/office/drawing/2014/main" id="{CC0772B1-F891-4DA9-9323-D5D47F5CF844}"/>
              </a:ext>
            </a:extLst>
          </p:cNvPr>
          <p:cNvSpPr>
            <a:spLocks noGrp="1"/>
          </p:cNvSpPr>
          <p:nvPr>
            <p:ph type="subTitle" idx="1"/>
          </p:nvPr>
        </p:nvSpPr>
        <p:spPr>
          <a:xfrm>
            <a:off x="464694" y="5394960"/>
            <a:ext cx="3581400" cy="1463040"/>
          </a:xfrm>
        </p:spPr>
        <p:txBody>
          <a:bodyPr>
            <a:normAutofit/>
          </a:bodyPr>
          <a:lstStyle/>
          <a:p>
            <a:pPr algn="just"/>
            <a:r>
              <a:rPr lang="it-IT" sz="2400" dirty="0">
                <a:solidFill>
                  <a:schemeClr val="accent2">
                    <a:lumMod val="50000"/>
                  </a:schemeClr>
                </a:solidFill>
              </a:rPr>
              <a:t>Prof. Avv. Matteo De Poli</a:t>
            </a:r>
          </a:p>
          <a:p>
            <a:pPr algn="just"/>
            <a:r>
              <a:rPr lang="it-IT" sz="1900" dirty="0">
                <a:solidFill>
                  <a:schemeClr val="accent2">
                    <a:lumMod val="50000"/>
                  </a:schemeClr>
                </a:solidFill>
              </a:rPr>
              <a:t>Università degli Studi di Padova</a:t>
            </a:r>
          </a:p>
          <a:p>
            <a:pPr algn="just"/>
            <a:r>
              <a:rPr lang="it-IT" sz="1700" dirty="0">
                <a:solidFill>
                  <a:schemeClr val="accent2">
                    <a:lumMod val="50000"/>
                  </a:schemeClr>
                </a:solidFill>
              </a:rPr>
              <a:t>matteo.depoli@unipd.it</a:t>
            </a:r>
          </a:p>
        </p:txBody>
      </p:sp>
      <p:sp>
        <p:nvSpPr>
          <p:cNvPr id="2" name="Titolo 1">
            <a:extLst>
              <a:ext uri="{FF2B5EF4-FFF2-40B4-BE49-F238E27FC236}">
                <a16:creationId xmlns:a16="http://schemas.microsoft.com/office/drawing/2014/main" id="{F6142AE8-7DD0-4B84-8165-54F2DCB38076}"/>
              </a:ext>
            </a:extLst>
          </p:cNvPr>
          <p:cNvSpPr>
            <a:spLocks noGrp="1"/>
          </p:cNvSpPr>
          <p:nvPr>
            <p:ph type="ctrTitle"/>
          </p:nvPr>
        </p:nvSpPr>
        <p:spPr>
          <a:xfrm>
            <a:off x="464694" y="363510"/>
            <a:ext cx="8229596" cy="2323976"/>
          </a:xfrm>
        </p:spPr>
        <p:txBody>
          <a:bodyPr>
            <a:noAutofit/>
          </a:bodyPr>
          <a:lstStyle/>
          <a:p>
            <a:pPr algn="l"/>
            <a:r>
              <a:rPr lang="it-IT" sz="4000" dirty="0">
                <a:solidFill>
                  <a:srgbClr val="134263"/>
                </a:solidFill>
              </a:rPr>
              <a:t>MITIGAZIONE DEL RISCHIO CLIMATICO </a:t>
            </a:r>
            <a:br>
              <a:rPr lang="it-IT" sz="4000" dirty="0">
                <a:solidFill>
                  <a:srgbClr val="134263"/>
                </a:solidFill>
              </a:rPr>
            </a:br>
            <a:r>
              <a:rPr lang="it-IT" sz="4000" dirty="0">
                <a:solidFill>
                  <a:srgbClr val="134263"/>
                </a:solidFill>
              </a:rPr>
              <a:t>E ACCESSO AL CREDITO</a:t>
            </a:r>
            <a:br>
              <a:rPr lang="it-IT" sz="4000" dirty="0">
                <a:solidFill>
                  <a:srgbClr val="134263"/>
                </a:solidFill>
              </a:rPr>
            </a:br>
            <a:br>
              <a:rPr lang="it-IT" sz="3000" dirty="0">
                <a:solidFill>
                  <a:srgbClr val="134263"/>
                </a:solidFill>
              </a:rPr>
            </a:br>
            <a:r>
              <a:rPr lang="it-IT" sz="3100" dirty="0">
                <a:solidFill>
                  <a:srgbClr val="134263"/>
                </a:solidFill>
              </a:rPr>
              <a:t>FIRENZE, 10 FEBBRAIO 2023 </a:t>
            </a:r>
            <a:br>
              <a:rPr lang="it-IT" sz="4400" dirty="0">
                <a:solidFill>
                  <a:srgbClr val="134263"/>
                </a:solidFill>
              </a:rPr>
            </a:br>
            <a:endParaRPr lang="it-IT" sz="1600" dirty="0">
              <a:solidFill>
                <a:srgbClr val="134263"/>
              </a:solidFill>
            </a:endParaRPr>
          </a:p>
        </p:txBody>
      </p:sp>
    </p:spTree>
    <p:extLst>
      <p:ext uri="{BB962C8B-B14F-4D97-AF65-F5344CB8AC3E}">
        <p14:creationId xmlns:p14="http://schemas.microsoft.com/office/powerpoint/2010/main" val="2447202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F2D4554A-3E5E-4173-A17E-CBB8F69FAA60}"/>
              </a:ext>
            </a:extLst>
          </p:cNvPr>
          <p:cNvSpPr>
            <a:spLocks noGrp="1"/>
          </p:cNvSpPr>
          <p:nvPr>
            <p:ph idx="1"/>
          </p:nvPr>
        </p:nvSpPr>
        <p:spPr>
          <a:xfrm>
            <a:off x="825500" y="1942011"/>
            <a:ext cx="10541000" cy="4803013"/>
          </a:xfrm>
        </p:spPr>
        <p:txBody>
          <a:bodyPr vert="horz" lIns="45720" tIns="45720" rIns="45720" bIns="45720" rtlCol="0" anchor="t">
            <a:noAutofit/>
          </a:bodyPr>
          <a:lstStyle/>
          <a:p>
            <a:pPr marL="372745" indent="-285750" algn="just">
              <a:lnSpc>
                <a:spcPct val="100000"/>
              </a:lnSpc>
              <a:spcBef>
                <a:spcPts val="0"/>
              </a:spcBef>
              <a:spcAft>
                <a:spcPts val="1200"/>
              </a:spcAft>
              <a:buFont typeface="Wingdings" pitchFamily="2" charset="2"/>
              <a:buChar char="§"/>
            </a:pPr>
            <a:r>
              <a:rPr lang="it-IT" sz="2000" dirty="0">
                <a:solidFill>
                  <a:schemeClr val="accent2">
                    <a:lumMod val="50000"/>
                  </a:schemeClr>
                </a:solidFill>
              </a:rPr>
              <a:t>Autorità Bancaria Europea, </a:t>
            </a:r>
            <a:r>
              <a:rPr lang="it-IT" sz="2000" i="1" dirty="0">
                <a:solidFill>
                  <a:schemeClr val="accent2">
                    <a:lumMod val="50000"/>
                  </a:schemeClr>
                </a:solidFill>
              </a:rPr>
              <a:t>Orientamenti in materia di concessione e monitoraggio dei prestiti </a:t>
            </a:r>
            <a:r>
              <a:rPr lang="it-IT" sz="2000" dirty="0">
                <a:solidFill>
                  <a:schemeClr val="accent2">
                    <a:lumMod val="50000"/>
                  </a:schemeClr>
                </a:solidFill>
              </a:rPr>
              <a:t>(</a:t>
            </a:r>
            <a:r>
              <a:rPr lang="it-IT" sz="2000" dirty="0">
                <a:solidFill>
                  <a:srgbClr val="2683C8"/>
                </a:solidFill>
                <a:hlinkClick r:id="rId2">
                  <a:extLst>
                    <a:ext uri="{A12FA001-AC4F-418D-AE19-62706E023703}">
                      <ahyp:hlinkClr xmlns:ahyp="http://schemas.microsoft.com/office/drawing/2018/hyperlinkcolor" val="tx"/>
                    </a:ext>
                  </a:extLst>
                </a:hlinkClick>
              </a:rPr>
              <a:t>link</a:t>
            </a:r>
            <a:r>
              <a:rPr lang="it-IT" sz="2000" dirty="0">
                <a:solidFill>
                  <a:schemeClr val="accent2">
                    <a:lumMod val="50000"/>
                  </a:schemeClr>
                </a:solidFill>
              </a:rPr>
              <a:t>):</a:t>
            </a:r>
          </a:p>
          <a:p>
            <a:pPr marL="729361" lvl="2" indent="-285750" algn="just">
              <a:lnSpc>
                <a:spcPct val="100000"/>
              </a:lnSpc>
              <a:spcBef>
                <a:spcPts val="0"/>
              </a:spcBef>
              <a:spcAft>
                <a:spcPts val="1200"/>
              </a:spcAft>
              <a:buFont typeface="Arial" panose="020B0604020202020204" pitchFamily="34" charset="0"/>
              <a:buChar char="•"/>
            </a:pPr>
            <a:r>
              <a:rPr lang="it-IT" sz="2000" dirty="0">
                <a:solidFill>
                  <a:schemeClr val="accent2">
                    <a:lumMod val="50000"/>
                  </a:schemeClr>
                </a:solidFill>
              </a:rPr>
              <a:t>Anche se non vincolanti, gli intermediari devono compiere «</a:t>
            </a:r>
            <a:r>
              <a:rPr lang="it-IT" sz="2000" i="1" dirty="0">
                <a:solidFill>
                  <a:schemeClr val="accent2">
                    <a:lumMod val="50000"/>
                  </a:schemeClr>
                </a:solidFill>
              </a:rPr>
              <a:t>ogni sforzo</a:t>
            </a:r>
            <a:r>
              <a:rPr lang="it-IT" sz="2000" dirty="0">
                <a:solidFill>
                  <a:schemeClr val="accent2">
                    <a:lumMod val="50000"/>
                  </a:schemeClr>
                </a:solidFill>
              </a:rPr>
              <a:t>» per conformarvisi (art. 16 </a:t>
            </a:r>
            <a:r>
              <a:rPr lang="it-IT" sz="2000" dirty="0">
                <a:solidFill>
                  <a:srgbClr val="2683C8"/>
                </a:solidFill>
                <a:hlinkClick r:id="rId3">
                  <a:extLst>
                    <a:ext uri="{A12FA001-AC4F-418D-AE19-62706E023703}">
                      <ahyp:hlinkClr xmlns:ahyp="http://schemas.microsoft.com/office/drawing/2018/hyperlinkcolor" val="tx"/>
                    </a:ext>
                  </a:extLst>
                </a:hlinkClick>
              </a:rPr>
              <a:t>Reg. 1093/2010</a:t>
            </a:r>
            <a:r>
              <a:rPr lang="it-IT" sz="2000" dirty="0">
                <a:solidFill>
                  <a:schemeClr val="accent2">
                    <a:lumMod val="50000"/>
                  </a:schemeClr>
                </a:solidFill>
              </a:rPr>
              <a:t>)</a:t>
            </a:r>
          </a:p>
          <a:p>
            <a:pPr marL="729361" lvl="2" indent="-285750" algn="just">
              <a:lnSpc>
                <a:spcPct val="100000"/>
              </a:lnSpc>
              <a:spcBef>
                <a:spcPts val="0"/>
              </a:spcBef>
              <a:spcAft>
                <a:spcPts val="1200"/>
              </a:spcAft>
              <a:buFont typeface="Arial" panose="020B0604020202020204" pitchFamily="34" charset="0"/>
              <a:buChar char="•"/>
            </a:pPr>
            <a:r>
              <a:rPr lang="it-IT" sz="2000" dirty="0">
                <a:solidFill>
                  <a:schemeClr val="accent2">
                    <a:lumMod val="50000"/>
                  </a:schemeClr>
                </a:solidFill>
              </a:rPr>
              <a:t>il problema del rischio climatico viene trattato nell’ambito della </a:t>
            </a:r>
            <a:r>
              <a:rPr lang="it-IT" sz="2000" b="1" dirty="0">
                <a:solidFill>
                  <a:schemeClr val="accent2">
                    <a:lumMod val="50000"/>
                  </a:schemeClr>
                </a:solidFill>
              </a:rPr>
              <a:t>concessione dei prestiti</a:t>
            </a:r>
            <a:r>
              <a:rPr lang="it-IT" sz="2000" dirty="0">
                <a:solidFill>
                  <a:schemeClr val="accent2">
                    <a:lumMod val="50000"/>
                  </a:schemeClr>
                </a:solidFill>
              </a:rPr>
              <a:t>, con particolare attenzione alla verifica del merito creditizio) e del </a:t>
            </a:r>
            <a:r>
              <a:rPr lang="it-IT" sz="2000" b="1" dirty="0">
                <a:solidFill>
                  <a:schemeClr val="accent2">
                    <a:lumMod val="50000"/>
                  </a:schemeClr>
                </a:solidFill>
              </a:rPr>
              <a:t>monitoraggio dell’esposizione</a:t>
            </a:r>
            <a:r>
              <a:rPr lang="it-IT" sz="2000" dirty="0">
                <a:solidFill>
                  <a:schemeClr val="accent2">
                    <a:lumMod val="50000"/>
                  </a:schemeClr>
                </a:solidFill>
              </a:rPr>
              <a:t>.</a:t>
            </a:r>
          </a:p>
          <a:p>
            <a:pPr marL="429895" indent="-342900" algn="just">
              <a:lnSpc>
                <a:spcPct val="100000"/>
              </a:lnSpc>
              <a:spcBef>
                <a:spcPts val="0"/>
              </a:spcBef>
              <a:spcAft>
                <a:spcPts val="1200"/>
              </a:spcAft>
              <a:buFont typeface="Wingdings" pitchFamily="2" charset="2"/>
              <a:buChar char="§"/>
            </a:pPr>
            <a:r>
              <a:rPr lang="it-IT" sz="2000" dirty="0">
                <a:solidFill>
                  <a:schemeClr val="accent2">
                    <a:lumMod val="50000"/>
                  </a:schemeClr>
                </a:solidFill>
              </a:rPr>
              <a:t>Banca Centrale Europea, </a:t>
            </a:r>
            <a:r>
              <a:rPr lang="it-IT" sz="2000" i="1" dirty="0">
                <a:solidFill>
                  <a:schemeClr val="accent2">
                    <a:lumMod val="50000"/>
                  </a:schemeClr>
                </a:solidFill>
              </a:rPr>
              <a:t>Guida sui rischi climatici e ambientali </a:t>
            </a:r>
            <a:r>
              <a:rPr lang="it-IT" sz="2000" dirty="0">
                <a:solidFill>
                  <a:schemeClr val="accent2">
                    <a:lumMod val="50000"/>
                  </a:schemeClr>
                </a:solidFill>
              </a:rPr>
              <a:t>(</a:t>
            </a:r>
            <a:r>
              <a:rPr lang="it-IT" sz="2000" dirty="0">
                <a:solidFill>
                  <a:srgbClr val="2683C8"/>
                </a:solidFill>
                <a:hlinkClick r:id="rId4">
                  <a:extLst>
                    <a:ext uri="{A12FA001-AC4F-418D-AE19-62706E023703}">
                      <ahyp:hlinkClr xmlns:ahyp="http://schemas.microsoft.com/office/drawing/2018/hyperlinkcolor" val="tx"/>
                    </a:ext>
                  </a:extLst>
                </a:hlinkClick>
              </a:rPr>
              <a:t>link</a:t>
            </a:r>
            <a:r>
              <a:rPr lang="it-IT" sz="2000" dirty="0">
                <a:solidFill>
                  <a:schemeClr val="accent2">
                    <a:lumMod val="50000"/>
                  </a:schemeClr>
                </a:solidFill>
              </a:rPr>
              <a:t>) e Banca d’Italia, </a:t>
            </a:r>
            <a:r>
              <a:rPr lang="it-IT" sz="2000" i="1" dirty="0">
                <a:solidFill>
                  <a:schemeClr val="accent2">
                    <a:lumMod val="50000"/>
                  </a:schemeClr>
                </a:solidFill>
              </a:rPr>
              <a:t>Aspettative di vigilanza sui rischi climatici e ambientali </a:t>
            </a:r>
            <a:r>
              <a:rPr lang="it-IT" sz="2000" dirty="0">
                <a:solidFill>
                  <a:schemeClr val="accent2">
                    <a:lumMod val="50000"/>
                  </a:schemeClr>
                </a:solidFill>
              </a:rPr>
              <a:t>(</a:t>
            </a:r>
            <a:r>
              <a:rPr lang="it-IT" sz="2000" dirty="0">
                <a:solidFill>
                  <a:srgbClr val="2683C8"/>
                </a:solidFill>
                <a:hlinkClick r:id="rId5">
                  <a:extLst>
                    <a:ext uri="{A12FA001-AC4F-418D-AE19-62706E023703}">
                      <ahyp:hlinkClr xmlns:ahyp="http://schemas.microsoft.com/office/drawing/2018/hyperlinkcolor" val="tx"/>
                    </a:ext>
                  </a:extLst>
                </a:hlinkClick>
              </a:rPr>
              <a:t>link</a:t>
            </a:r>
            <a:r>
              <a:rPr lang="it-IT" sz="2000" dirty="0">
                <a:solidFill>
                  <a:schemeClr val="accent2">
                    <a:lumMod val="50000"/>
                  </a:schemeClr>
                </a:solidFill>
              </a:rPr>
              <a:t>):</a:t>
            </a:r>
          </a:p>
          <a:p>
            <a:pPr marL="729361" lvl="2" indent="-285750" algn="just">
              <a:lnSpc>
                <a:spcPct val="100000"/>
              </a:lnSpc>
              <a:spcBef>
                <a:spcPts val="0"/>
              </a:spcBef>
              <a:spcAft>
                <a:spcPts val="1200"/>
              </a:spcAft>
              <a:buFont typeface="Arial" panose="020B0604020202020204" pitchFamily="34" charset="0"/>
              <a:buChar char="•"/>
            </a:pPr>
            <a:r>
              <a:rPr lang="it-IT" sz="2000" dirty="0">
                <a:solidFill>
                  <a:schemeClr val="accent2">
                    <a:lumMod val="50000"/>
                  </a:schemeClr>
                </a:solidFill>
              </a:rPr>
              <a:t>non sono vincolanti ma la </a:t>
            </a:r>
            <a:r>
              <a:rPr lang="it-IT" sz="2000" i="1" dirty="0">
                <a:solidFill>
                  <a:schemeClr val="accent2">
                    <a:lumMod val="50000"/>
                  </a:schemeClr>
                </a:solidFill>
              </a:rPr>
              <a:t>moral suasion </a:t>
            </a:r>
            <a:r>
              <a:rPr lang="it-IT" sz="2000" dirty="0">
                <a:solidFill>
                  <a:schemeClr val="accent2">
                    <a:lumMod val="50000"/>
                  </a:schemeClr>
                </a:solidFill>
              </a:rPr>
              <a:t>delle due Autorità è elevata;</a:t>
            </a:r>
          </a:p>
          <a:p>
            <a:pPr marL="729361" lvl="2" indent="-285750" algn="just">
              <a:lnSpc>
                <a:spcPct val="100000"/>
              </a:lnSpc>
              <a:spcBef>
                <a:spcPts val="0"/>
              </a:spcBef>
              <a:spcAft>
                <a:spcPts val="1200"/>
              </a:spcAft>
              <a:buFont typeface="Arial" panose="020B0604020202020204" pitchFamily="34" charset="0"/>
              <a:buChar char="•"/>
            </a:pPr>
            <a:r>
              <a:rPr lang="it-IT" sz="2000" dirty="0">
                <a:solidFill>
                  <a:schemeClr val="accent2">
                    <a:lumMod val="50000"/>
                  </a:schemeClr>
                </a:solidFill>
              </a:rPr>
              <a:t>il problema del rischio climatico viene trattato con riferimento alla </a:t>
            </a:r>
            <a:r>
              <a:rPr lang="it-IT" sz="2000" i="1" dirty="0">
                <a:solidFill>
                  <a:schemeClr val="accent2">
                    <a:lumMod val="50000"/>
                  </a:schemeClr>
                </a:solidFill>
              </a:rPr>
              <a:t>governance</a:t>
            </a:r>
            <a:r>
              <a:rPr lang="it-IT" sz="2000" dirty="0">
                <a:solidFill>
                  <a:schemeClr val="accent2">
                    <a:lumMod val="50000"/>
                  </a:schemeClr>
                </a:solidFill>
              </a:rPr>
              <a:t> degli enti, al loro modello di </a:t>
            </a:r>
            <a:r>
              <a:rPr lang="it-IT" sz="2000" i="1" dirty="0">
                <a:solidFill>
                  <a:schemeClr val="accent2">
                    <a:lumMod val="50000"/>
                  </a:schemeClr>
                </a:solidFill>
              </a:rPr>
              <a:t>business e</a:t>
            </a:r>
            <a:r>
              <a:rPr lang="it-IT" sz="2000" dirty="0">
                <a:solidFill>
                  <a:schemeClr val="accent2">
                    <a:lumMod val="50000"/>
                  </a:schemeClr>
                </a:solidFill>
              </a:rPr>
              <a:t> al loro sistema organizzativo, incluso il sistema di gestione dei rischi.</a:t>
            </a:r>
          </a:p>
          <a:p>
            <a:pPr marL="443611" lvl="2" indent="0" algn="just">
              <a:lnSpc>
                <a:spcPct val="100000"/>
              </a:lnSpc>
              <a:spcBef>
                <a:spcPts val="0"/>
              </a:spcBef>
              <a:spcAft>
                <a:spcPts val="1200"/>
              </a:spcAft>
              <a:buNone/>
            </a:pPr>
            <a:endParaRPr lang="it-IT" sz="2000" dirty="0">
              <a:solidFill>
                <a:schemeClr val="accent2">
                  <a:lumMod val="50000"/>
                </a:schemeClr>
              </a:solidFill>
            </a:endParaRPr>
          </a:p>
          <a:p>
            <a:pPr marL="729361" lvl="2" indent="-285750" algn="just">
              <a:lnSpc>
                <a:spcPct val="100000"/>
              </a:lnSpc>
              <a:spcBef>
                <a:spcPts val="0"/>
              </a:spcBef>
              <a:spcAft>
                <a:spcPts val="1200"/>
              </a:spcAft>
              <a:buFont typeface="Arial" panose="020B0604020202020204" pitchFamily="34" charset="0"/>
              <a:buChar char="•"/>
            </a:pPr>
            <a:endParaRPr lang="it-IT" sz="2000" dirty="0">
              <a:solidFill>
                <a:schemeClr val="accent2">
                  <a:lumMod val="50000"/>
                </a:schemeClr>
              </a:solidFill>
            </a:endParaRPr>
          </a:p>
          <a:p>
            <a:pPr marL="429895" indent="-342900" algn="just">
              <a:lnSpc>
                <a:spcPct val="100000"/>
              </a:lnSpc>
              <a:spcBef>
                <a:spcPts val="0"/>
              </a:spcBef>
              <a:spcAft>
                <a:spcPts val="1200"/>
              </a:spcAft>
              <a:buFont typeface="Wingdings" pitchFamily="2" charset="2"/>
              <a:buChar char="§"/>
            </a:pPr>
            <a:endParaRPr lang="it-IT" sz="2000" i="1" dirty="0">
              <a:solidFill>
                <a:schemeClr val="accent2">
                  <a:lumMod val="50000"/>
                </a:schemeClr>
              </a:solidFill>
            </a:endParaRPr>
          </a:p>
          <a:p>
            <a:pPr marL="87313" indent="0" algn="just">
              <a:lnSpc>
                <a:spcPct val="100000"/>
              </a:lnSpc>
              <a:spcBef>
                <a:spcPts val="0"/>
              </a:spcBef>
              <a:spcAft>
                <a:spcPts val="1200"/>
              </a:spcAft>
              <a:buNone/>
            </a:pPr>
            <a:endParaRPr lang="it-IT" sz="2000" dirty="0">
              <a:solidFill>
                <a:schemeClr val="accent2">
                  <a:lumMod val="50000"/>
                </a:schemeClr>
              </a:solidFill>
            </a:endParaRPr>
          </a:p>
          <a:p>
            <a:pPr marL="87313" indent="0" algn="just">
              <a:lnSpc>
                <a:spcPct val="100000"/>
              </a:lnSpc>
              <a:spcBef>
                <a:spcPts val="0"/>
              </a:spcBef>
              <a:spcAft>
                <a:spcPts val="1200"/>
              </a:spcAft>
              <a:buNone/>
            </a:pPr>
            <a:endParaRPr lang="it-IT" sz="2000" dirty="0">
              <a:solidFill>
                <a:schemeClr val="accent2">
                  <a:lumMod val="50000"/>
                </a:schemeClr>
              </a:solidFill>
            </a:endParaRPr>
          </a:p>
          <a:p>
            <a:pPr marL="430213" indent="-342900" algn="just">
              <a:lnSpc>
                <a:spcPct val="100000"/>
              </a:lnSpc>
              <a:spcBef>
                <a:spcPts val="0"/>
              </a:spcBef>
              <a:spcAft>
                <a:spcPts val="1200"/>
              </a:spcAft>
              <a:buFont typeface="Wingdings" pitchFamily="2" charset="2"/>
              <a:buChar char="Ø"/>
            </a:pPr>
            <a:endParaRPr lang="it-IT" sz="2000" dirty="0">
              <a:solidFill>
                <a:schemeClr val="accent2">
                  <a:lumMod val="50000"/>
                </a:schemeClr>
              </a:solidFill>
            </a:endParaRPr>
          </a:p>
        </p:txBody>
      </p:sp>
      <p:sp>
        <p:nvSpPr>
          <p:cNvPr id="8" name="Segnaposto numero diapositiva 7">
            <a:extLst>
              <a:ext uri="{FF2B5EF4-FFF2-40B4-BE49-F238E27FC236}">
                <a16:creationId xmlns:a16="http://schemas.microsoft.com/office/drawing/2014/main" id="{1319C6B9-C5B3-45CB-A998-6F454DBA00CD}"/>
              </a:ext>
            </a:extLst>
          </p:cNvPr>
          <p:cNvSpPr>
            <a:spLocks noGrp="1"/>
          </p:cNvSpPr>
          <p:nvPr>
            <p:ph type="sldNum" sz="quarter" idx="12"/>
          </p:nvPr>
        </p:nvSpPr>
        <p:spPr/>
        <p:txBody>
          <a:bodyPr/>
          <a:lstStyle/>
          <a:p>
            <a:pPr algn="r"/>
            <a:fld id="{4FAB73BC-B049-4115-A692-8D63A059BFB8}" type="slidenum">
              <a:rPr lang="en-US" smtClean="0"/>
              <a:pPr algn="r"/>
              <a:t>9</a:t>
            </a:fld>
            <a:endParaRPr lang="en-US" dirty="0"/>
          </a:p>
        </p:txBody>
      </p:sp>
      <p:sp>
        <p:nvSpPr>
          <p:cNvPr id="7" name="Rettangolo 6">
            <a:extLst>
              <a:ext uri="{FF2B5EF4-FFF2-40B4-BE49-F238E27FC236}">
                <a16:creationId xmlns:a16="http://schemas.microsoft.com/office/drawing/2014/main" id="{3F30F55C-CAD1-CE48-B8D5-2FB7307CE773}"/>
              </a:ext>
            </a:extLst>
          </p:cNvPr>
          <p:cNvSpPr/>
          <p:nvPr/>
        </p:nvSpPr>
        <p:spPr>
          <a:xfrm>
            <a:off x="4859700" y="0"/>
            <a:ext cx="2472600" cy="369332"/>
          </a:xfrm>
          <a:prstGeom prst="rect">
            <a:avLst/>
          </a:prstGeom>
        </p:spPr>
        <p:txBody>
          <a:bodyPr wrap="none">
            <a:spAutoFit/>
          </a:bodyPr>
          <a:lstStyle/>
          <a:p>
            <a:r>
              <a:rPr lang="en-US" dirty="0">
                <a:solidFill>
                  <a:srgbClr val="2683C6"/>
                </a:solidFill>
              </a:rPr>
              <a:t>Prof. Avv. Matteo De Poli</a:t>
            </a:r>
          </a:p>
        </p:txBody>
      </p:sp>
      <p:sp>
        <p:nvSpPr>
          <p:cNvPr id="9" name="Rettangolo 8">
            <a:extLst>
              <a:ext uri="{FF2B5EF4-FFF2-40B4-BE49-F238E27FC236}">
                <a16:creationId xmlns:a16="http://schemas.microsoft.com/office/drawing/2014/main" id="{109E7B3D-B5F8-A84C-8DCF-C4D469949BAD}"/>
              </a:ext>
            </a:extLst>
          </p:cNvPr>
          <p:cNvSpPr/>
          <p:nvPr/>
        </p:nvSpPr>
        <p:spPr>
          <a:xfrm>
            <a:off x="2914809" y="6488668"/>
            <a:ext cx="6362383" cy="369332"/>
          </a:xfrm>
          <a:prstGeom prst="rect">
            <a:avLst/>
          </a:prstGeom>
        </p:spPr>
        <p:txBody>
          <a:bodyPr wrap="none">
            <a:spAutoFit/>
          </a:bodyPr>
          <a:lstStyle/>
          <a:p>
            <a:r>
              <a:rPr lang="it-IT" dirty="0">
                <a:solidFill>
                  <a:srgbClr val="2683C7"/>
                </a:solidFill>
              </a:rPr>
              <a:t>Mitigazione del rischio climatico e accesso al credito, Firenze, 2023</a:t>
            </a:r>
          </a:p>
        </p:txBody>
      </p:sp>
      <p:sp>
        <p:nvSpPr>
          <p:cNvPr id="10" name="Titolo 1">
            <a:extLst>
              <a:ext uri="{FF2B5EF4-FFF2-40B4-BE49-F238E27FC236}">
                <a16:creationId xmlns:a16="http://schemas.microsoft.com/office/drawing/2014/main" id="{53E8293B-D135-8C49-9939-4F387AA28DD5}"/>
              </a:ext>
            </a:extLst>
          </p:cNvPr>
          <p:cNvSpPr txBox="1">
            <a:spLocks/>
          </p:cNvSpPr>
          <p:nvPr/>
        </p:nvSpPr>
        <p:spPr>
          <a:xfrm>
            <a:off x="825500" y="831273"/>
            <a:ext cx="9918700" cy="942110"/>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5000" kern="1200" cap="all" spc="100" baseline="0">
                <a:solidFill>
                  <a:schemeClr val="tx1">
                    <a:lumMod val="90000"/>
                    <a:lumOff val="10000"/>
                  </a:schemeClr>
                </a:solidFill>
                <a:latin typeface="+mj-lt"/>
                <a:ea typeface="+mj-ea"/>
                <a:cs typeface="+mj-cs"/>
              </a:defRPr>
            </a:lvl1pPr>
          </a:lstStyle>
          <a:p>
            <a:r>
              <a:rPr lang="it-IT" sz="3200" dirty="0">
                <a:solidFill>
                  <a:srgbClr val="2683C8"/>
                </a:solidFill>
              </a:rPr>
              <a:t>2. </a:t>
            </a:r>
            <a:r>
              <a:rPr lang="it-IT" sz="3200" dirty="0">
                <a:solidFill>
                  <a:schemeClr val="accent2">
                    <a:lumMod val="50000"/>
                  </a:schemeClr>
                </a:solidFill>
              </a:rPr>
              <a:t>La normativa di riferimento</a:t>
            </a:r>
            <a:br>
              <a:rPr lang="it-IT" sz="3200" dirty="0">
                <a:solidFill>
                  <a:schemeClr val="accent2">
                    <a:lumMod val="50000"/>
                  </a:schemeClr>
                </a:solidFill>
              </a:rPr>
            </a:br>
            <a:r>
              <a:rPr lang="it-IT" sz="2800" dirty="0">
                <a:solidFill>
                  <a:schemeClr val="accent2">
                    <a:lumMod val="50000"/>
                  </a:schemeClr>
                </a:solidFill>
              </a:rPr>
              <a:t>La soft law</a:t>
            </a:r>
            <a:endParaRPr lang="it-IT" sz="3200" dirty="0">
              <a:solidFill>
                <a:schemeClr val="accent2">
                  <a:lumMod val="50000"/>
                </a:schemeClr>
              </a:solidFill>
            </a:endParaRPr>
          </a:p>
        </p:txBody>
      </p:sp>
    </p:spTree>
    <p:extLst>
      <p:ext uri="{BB962C8B-B14F-4D97-AF65-F5344CB8AC3E}">
        <p14:creationId xmlns:p14="http://schemas.microsoft.com/office/powerpoint/2010/main" val="41367144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0E5DC524-C733-7C46-BDE8-ED4777EA1488}"/>
              </a:ext>
            </a:extLst>
          </p:cNvPr>
          <p:cNvSpPr>
            <a:spLocks noGrp="1"/>
          </p:cNvSpPr>
          <p:nvPr>
            <p:ph type="sldNum" sz="quarter" idx="12"/>
          </p:nvPr>
        </p:nvSpPr>
        <p:spPr/>
        <p:txBody>
          <a:bodyPr/>
          <a:lstStyle/>
          <a:p>
            <a:fld id="{4FAB73BC-B049-4115-A692-8D63A059BFB8}" type="slidenum">
              <a:rPr lang="en-US" smtClean="0"/>
              <a:t>10</a:t>
            </a:fld>
            <a:endParaRPr lang="en-US" dirty="0"/>
          </a:p>
        </p:txBody>
      </p:sp>
      <p:sp>
        <p:nvSpPr>
          <p:cNvPr id="3" name="Titolo 1">
            <a:extLst>
              <a:ext uri="{FF2B5EF4-FFF2-40B4-BE49-F238E27FC236}">
                <a16:creationId xmlns:a16="http://schemas.microsoft.com/office/drawing/2014/main" id="{732273EC-13E9-084F-A894-47305797BA58}"/>
              </a:ext>
            </a:extLst>
          </p:cNvPr>
          <p:cNvSpPr txBox="1">
            <a:spLocks/>
          </p:cNvSpPr>
          <p:nvPr/>
        </p:nvSpPr>
        <p:spPr>
          <a:xfrm>
            <a:off x="825500" y="1359307"/>
            <a:ext cx="9918700" cy="4191488"/>
          </a:xfrm>
          <a:prstGeom prst="rect">
            <a:avLst/>
          </a:prstGeom>
        </p:spPr>
        <p:txBody>
          <a:bodyPr anchor="ctr">
            <a:normAutofit/>
          </a:bodyPr>
          <a:lstStyle>
            <a:lvl1pPr algn="l" defTabSz="914400" rtl="0" eaLnBrk="1" latinLnBrk="0" hangingPunct="1">
              <a:lnSpc>
                <a:spcPct val="80000"/>
              </a:lnSpc>
              <a:spcBef>
                <a:spcPct val="0"/>
              </a:spcBef>
              <a:buNone/>
              <a:defRPr sz="5000" kern="1200" cap="all" spc="100" baseline="0">
                <a:solidFill>
                  <a:schemeClr val="tx1">
                    <a:lumMod val="90000"/>
                    <a:lumOff val="10000"/>
                  </a:schemeClr>
                </a:solidFill>
                <a:latin typeface="+mj-lt"/>
                <a:ea typeface="+mj-ea"/>
                <a:cs typeface="+mj-cs"/>
              </a:defRPr>
            </a:lvl1pPr>
          </a:lstStyle>
          <a:p>
            <a:pPr algn="ctr"/>
            <a:r>
              <a:rPr lang="it-IT" dirty="0">
                <a:solidFill>
                  <a:srgbClr val="2683C8"/>
                </a:solidFill>
              </a:rPr>
              <a:t>3. </a:t>
            </a:r>
            <a:r>
              <a:rPr lang="it-IT" dirty="0">
                <a:solidFill>
                  <a:schemeClr val="accent2">
                    <a:lumMod val="50000"/>
                  </a:schemeClr>
                </a:solidFill>
              </a:rPr>
              <a:t>ripercussioni sull’accesso al credito</a:t>
            </a:r>
          </a:p>
        </p:txBody>
      </p:sp>
      <p:sp>
        <p:nvSpPr>
          <p:cNvPr id="4" name="Rettangolo 3">
            <a:extLst>
              <a:ext uri="{FF2B5EF4-FFF2-40B4-BE49-F238E27FC236}">
                <a16:creationId xmlns:a16="http://schemas.microsoft.com/office/drawing/2014/main" id="{1F4DF04E-DFD6-D84F-932E-6AC951CD8596}"/>
              </a:ext>
            </a:extLst>
          </p:cNvPr>
          <p:cNvSpPr/>
          <p:nvPr/>
        </p:nvSpPr>
        <p:spPr>
          <a:xfrm>
            <a:off x="4859700" y="0"/>
            <a:ext cx="2472600" cy="369332"/>
          </a:xfrm>
          <a:prstGeom prst="rect">
            <a:avLst/>
          </a:prstGeom>
        </p:spPr>
        <p:txBody>
          <a:bodyPr wrap="none">
            <a:spAutoFit/>
          </a:bodyPr>
          <a:lstStyle/>
          <a:p>
            <a:r>
              <a:rPr lang="en-US" dirty="0">
                <a:solidFill>
                  <a:srgbClr val="2683C6"/>
                </a:solidFill>
              </a:rPr>
              <a:t>Prof. Avv. Matteo De Poli</a:t>
            </a:r>
          </a:p>
        </p:txBody>
      </p:sp>
      <p:sp>
        <p:nvSpPr>
          <p:cNvPr id="5" name="Rettangolo 4">
            <a:extLst>
              <a:ext uri="{FF2B5EF4-FFF2-40B4-BE49-F238E27FC236}">
                <a16:creationId xmlns:a16="http://schemas.microsoft.com/office/drawing/2014/main" id="{FA9CD3F9-C450-5A4B-8E22-4A857DE0D6F2}"/>
              </a:ext>
            </a:extLst>
          </p:cNvPr>
          <p:cNvSpPr/>
          <p:nvPr/>
        </p:nvSpPr>
        <p:spPr>
          <a:xfrm>
            <a:off x="2914809" y="6488668"/>
            <a:ext cx="6362383" cy="369332"/>
          </a:xfrm>
          <a:prstGeom prst="rect">
            <a:avLst/>
          </a:prstGeom>
        </p:spPr>
        <p:txBody>
          <a:bodyPr wrap="none">
            <a:spAutoFit/>
          </a:bodyPr>
          <a:lstStyle/>
          <a:p>
            <a:r>
              <a:rPr lang="it-IT" dirty="0">
                <a:solidFill>
                  <a:srgbClr val="2683C7"/>
                </a:solidFill>
              </a:rPr>
              <a:t>Mitigazione del rischio climatico e accesso al credito, Firenze, 2023</a:t>
            </a:r>
          </a:p>
        </p:txBody>
      </p:sp>
    </p:spTree>
    <p:extLst>
      <p:ext uri="{BB962C8B-B14F-4D97-AF65-F5344CB8AC3E}">
        <p14:creationId xmlns:p14="http://schemas.microsoft.com/office/powerpoint/2010/main" val="1791741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CED6CB9-7125-47A3-85EC-B5FE292E0684}"/>
              </a:ext>
            </a:extLst>
          </p:cNvPr>
          <p:cNvSpPr>
            <a:spLocks noGrp="1"/>
          </p:cNvSpPr>
          <p:nvPr>
            <p:ph type="title"/>
          </p:nvPr>
        </p:nvSpPr>
        <p:spPr>
          <a:xfrm>
            <a:off x="825500" y="831273"/>
            <a:ext cx="9918700" cy="942110"/>
          </a:xfrm>
        </p:spPr>
        <p:txBody>
          <a:bodyPr>
            <a:normAutofit/>
          </a:bodyPr>
          <a:lstStyle/>
          <a:p>
            <a:r>
              <a:rPr lang="it-IT" sz="3200" dirty="0">
                <a:solidFill>
                  <a:srgbClr val="2683C8"/>
                </a:solidFill>
              </a:rPr>
              <a:t>3. </a:t>
            </a:r>
            <a:r>
              <a:rPr lang="it-IT" sz="3200" dirty="0">
                <a:solidFill>
                  <a:schemeClr val="accent2">
                    <a:lumMod val="50000"/>
                  </a:schemeClr>
                </a:solidFill>
              </a:rPr>
              <a:t>ripercussioni sull’accesso al credito</a:t>
            </a:r>
          </a:p>
        </p:txBody>
      </p:sp>
      <p:sp>
        <p:nvSpPr>
          <p:cNvPr id="3" name="Segnaposto contenuto 2">
            <a:extLst>
              <a:ext uri="{FF2B5EF4-FFF2-40B4-BE49-F238E27FC236}">
                <a16:creationId xmlns:a16="http://schemas.microsoft.com/office/drawing/2014/main" id="{F2D4554A-3E5E-4173-A17E-CBB8F69FAA60}"/>
              </a:ext>
            </a:extLst>
          </p:cNvPr>
          <p:cNvSpPr>
            <a:spLocks noGrp="1"/>
          </p:cNvSpPr>
          <p:nvPr>
            <p:ph idx="1"/>
          </p:nvPr>
        </p:nvSpPr>
        <p:spPr>
          <a:xfrm>
            <a:off x="825500" y="1942011"/>
            <a:ext cx="10541000" cy="3142605"/>
          </a:xfrm>
        </p:spPr>
        <p:txBody>
          <a:bodyPr vert="horz" lIns="45720" tIns="45720" rIns="45720" bIns="45720" rtlCol="0" anchor="t">
            <a:noAutofit/>
          </a:bodyPr>
          <a:lstStyle/>
          <a:p>
            <a:pPr marL="86995" indent="0" algn="just">
              <a:lnSpc>
                <a:spcPct val="100000"/>
              </a:lnSpc>
              <a:spcBef>
                <a:spcPts val="0"/>
              </a:spcBef>
              <a:spcAft>
                <a:spcPts val="1200"/>
              </a:spcAft>
              <a:buNone/>
            </a:pPr>
            <a:r>
              <a:rPr lang="it-IT" dirty="0">
                <a:solidFill>
                  <a:schemeClr val="accent2">
                    <a:lumMod val="50000"/>
                  </a:schemeClr>
                </a:solidFill>
              </a:rPr>
              <a:t>Le disposizioni relative alla mitigazione del rischio climatico (specie la </a:t>
            </a:r>
            <a:r>
              <a:rPr lang="it-IT" i="1" dirty="0">
                <a:solidFill>
                  <a:schemeClr val="accent2">
                    <a:lumMod val="50000"/>
                  </a:schemeClr>
                </a:solidFill>
              </a:rPr>
              <a:t>soft law</a:t>
            </a:r>
            <a:r>
              <a:rPr lang="it-IT" dirty="0">
                <a:solidFill>
                  <a:schemeClr val="accent2">
                    <a:lumMod val="50000"/>
                  </a:schemeClr>
                </a:solidFill>
              </a:rPr>
              <a:t>) incidono, seppure indirettamente, sul rapporto tra intermediario e cliente nei contratti di credito. In particolare, su :</a:t>
            </a:r>
          </a:p>
          <a:p>
            <a:pPr marL="717931" lvl="1" indent="-457200" algn="just">
              <a:lnSpc>
                <a:spcPct val="100000"/>
              </a:lnSpc>
              <a:spcBef>
                <a:spcPts val="0"/>
              </a:spcBef>
              <a:spcAft>
                <a:spcPts val="1200"/>
              </a:spcAft>
              <a:buFont typeface="+mj-lt"/>
              <a:buAutoNum type="arabicParenR"/>
            </a:pPr>
            <a:r>
              <a:rPr lang="it-IT" sz="2200" dirty="0">
                <a:solidFill>
                  <a:srgbClr val="134263"/>
                </a:solidFill>
              </a:rPr>
              <a:t>Pubblicità;</a:t>
            </a:r>
          </a:p>
          <a:p>
            <a:pPr marL="717931" lvl="1" indent="-457200" algn="just">
              <a:lnSpc>
                <a:spcPct val="100000"/>
              </a:lnSpc>
              <a:spcBef>
                <a:spcPts val="0"/>
              </a:spcBef>
              <a:spcAft>
                <a:spcPts val="1200"/>
              </a:spcAft>
              <a:buFont typeface="+mj-lt"/>
              <a:buAutoNum type="arabicParenR"/>
            </a:pPr>
            <a:r>
              <a:rPr lang="it-IT" sz="2200" dirty="0">
                <a:solidFill>
                  <a:srgbClr val="134263"/>
                </a:solidFill>
              </a:rPr>
              <a:t>Trattative (e verifica del merito creditizio);</a:t>
            </a:r>
          </a:p>
          <a:p>
            <a:pPr marL="717931" lvl="1" indent="-457200" algn="just">
              <a:lnSpc>
                <a:spcPct val="100000"/>
              </a:lnSpc>
              <a:spcBef>
                <a:spcPts val="0"/>
              </a:spcBef>
              <a:spcAft>
                <a:spcPts val="1200"/>
              </a:spcAft>
              <a:buFont typeface="+mj-lt"/>
              <a:buAutoNum type="arabicParenR"/>
            </a:pPr>
            <a:r>
              <a:rPr lang="it-IT" sz="2200" dirty="0">
                <a:solidFill>
                  <a:srgbClr val="134263"/>
                </a:solidFill>
              </a:rPr>
              <a:t>Monitoraggio dell’esposizione.</a:t>
            </a:r>
          </a:p>
          <a:p>
            <a:pPr marL="86995" indent="0" algn="ctr">
              <a:lnSpc>
                <a:spcPct val="100000"/>
              </a:lnSpc>
              <a:spcBef>
                <a:spcPts val="0"/>
              </a:spcBef>
              <a:spcAft>
                <a:spcPts val="1200"/>
              </a:spcAft>
              <a:buNone/>
            </a:pPr>
            <a:endParaRPr lang="it-IT" b="1" dirty="0">
              <a:solidFill>
                <a:schemeClr val="accent2">
                  <a:lumMod val="50000"/>
                </a:schemeClr>
              </a:solidFill>
            </a:endParaRPr>
          </a:p>
          <a:p>
            <a:pPr marL="87313" indent="0" algn="just">
              <a:lnSpc>
                <a:spcPct val="100000"/>
              </a:lnSpc>
              <a:spcBef>
                <a:spcPts val="0"/>
              </a:spcBef>
              <a:spcAft>
                <a:spcPts val="1200"/>
              </a:spcAft>
              <a:buNone/>
            </a:pPr>
            <a:endParaRPr lang="it-IT" dirty="0">
              <a:solidFill>
                <a:schemeClr val="accent2">
                  <a:lumMod val="50000"/>
                </a:schemeClr>
              </a:solidFill>
            </a:endParaRPr>
          </a:p>
          <a:p>
            <a:pPr marL="430213" indent="-342900" algn="just">
              <a:lnSpc>
                <a:spcPct val="100000"/>
              </a:lnSpc>
              <a:spcBef>
                <a:spcPts val="0"/>
              </a:spcBef>
              <a:spcAft>
                <a:spcPts val="1200"/>
              </a:spcAft>
              <a:buFont typeface="Wingdings" pitchFamily="2" charset="2"/>
              <a:buChar char="Ø"/>
            </a:pPr>
            <a:endParaRPr lang="it-IT" dirty="0">
              <a:solidFill>
                <a:schemeClr val="accent2">
                  <a:lumMod val="50000"/>
                </a:schemeClr>
              </a:solidFill>
            </a:endParaRPr>
          </a:p>
        </p:txBody>
      </p:sp>
      <p:sp>
        <p:nvSpPr>
          <p:cNvPr id="8" name="Segnaposto numero diapositiva 7">
            <a:extLst>
              <a:ext uri="{FF2B5EF4-FFF2-40B4-BE49-F238E27FC236}">
                <a16:creationId xmlns:a16="http://schemas.microsoft.com/office/drawing/2014/main" id="{1319C6B9-C5B3-45CB-A998-6F454DBA00CD}"/>
              </a:ext>
            </a:extLst>
          </p:cNvPr>
          <p:cNvSpPr>
            <a:spLocks noGrp="1"/>
          </p:cNvSpPr>
          <p:nvPr>
            <p:ph type="sldNum" sz="quarter" idx="12"/>
          </p:nvPr>
        </p:nvSpPr>
        <p:spPr/>
        <p:txBody>
          <a:bodyPr/>
          <a:lstStyle/>
          <a:p>
            <a:pPr algn="r"/>
            <a:fld id="{4FAB73BC-B049-4115-A692-8D63A059BFB8}" type="slidenum">
              <a:rPr lang="en-US" smtClean="0"/>
              <a:pPr algn="r"/>
              <a:t>11</a:t>
            </a:fld>
            <a:endParaRPr lang="en-US" dirty="0"/>
          </a:p>
        </p:txBody>
      </p:sp>
      <p:sp>
        <p:nvSpPr>
          <p:cNvPr id="7" name="Rettangolo 6">
            <a:extLst>
              <a:ext uri="{FF2B5EF4-FFF2-40B4-BE49-F238E27FC236}">
                <a16:creationId xmlns:a16="http://schemas.microsoft.com/office/drawing/2014/main" id="{3F30F55C-CAD1-CE48-B8D5-2FB7307CE773}"/>
              </a:ext>
            </a:extLst>
          </p:cNvPr>
          <p:cNvSpPr/>
          <p:nvPr/>
        </p:nvSpPr>
        <p:spPr>
          <a:xfrm>
            <a:off x="4859700" y="0"/>
            <a:ext cx="2472600" cy="369332"/>
          </a:xfrm>
          <a:prstGeom prst="rect">
            <a:avLst/>
          </a:prstGeom>
        </p:spPr>
        <p:txBody>
          <a:bodyPr wrap="none">
            <a:spAutoFit/>
          </a:bodyPr>
          <a:lstStyle/>
          <a:p>
            <a:r>
              <a:rPr lang="en-US" dirty="0">
                <a:solidFill>
                  <a:srgbClr val="2683C6"/>
                </a:solidFill>
              </a:rPr>
              <a:t>Prof. Avv. Matteo De Poli</a:t>
            </a:r>
          </a:p>
        </p:txBody>
      </p:sp>
      <p:sp>
        <p:nvSpPr>
          <p:cNvPr id="9" name="Rettangolo 8">
            <a:extLst>
              <a:ext uri="{FF2B5EF4-FFF2-40B4-BE49-F238E27FC236}">
                <a16:creationId xmlns:a16="http://schemas.microsoft.com/office/drawing/2014/main" id="{109E7B3D-B5F8-A84C-8DCF-C4D469949BAD}"/>
              </a:ext>
            </a:extLst>
          </p:cNvPr>
          <p:cNvSpPr/>
          <p:nvPr/>
        </p:nvSpPr>
        <p:spPr>
          <a:xfrm>
            <a:off x="2914809" y="6488668"/>
            <a:ext cx="6362383" cy="369332"/>
          </a:xfrm>
          <a:prstGeom prst="rect">
            <a:avLst/>
          </a:prstGeom>
        </p:spPr>
        <p:txBody>
          <a:bodyPr wrap="none">
            <a:spAutoFit/>
          </a:bodyPr>
          <a:lstStyle/>
          <a:p>
            <a:r>
              <a:rPr lang="it-IT" dirty="0">
                <a:solidFill>
                  <a:srgbClr val="2683C7"/>
                </a:solidFill>
              </a:rPr>
              <a:t>Mitigazione del rischio climatico e accesso al credito, Firenze, 2023</a:t>
            </a:r>
          </a:p>
        </p:txBody>
      </p:sp>
      <p:pic>
        <p:nvPicPr>
          <p:cNvPr id="4" name="Immagine 3">
            <a:extLst>
              <a:ext uri="{FF2B5EF4-FFF2-40B4-BE49-F238E27FC236}">
                <a16:creationId xmlns:a16="http://schemas.microsoft.com/office/drawing/2014/main" id="{7D21E62D-B784-C943-A86C-0B92B66CC39A}"/>
              </a:ext>
            </a:extLst>
          </p:cNvPr>
          <p:cNvPicPr>
            <a:picLocks noChangeAspect="1"/>
          </p:cNvPicPr>
          <p:nvPr/>
        </p:nvPicPr>
        <p:blipFill>
          <a:blip r:embed="rId2"/>
          <a:stretch>
            <a:fillRect/>
          </a:stretch>
        </p:blipFill>
        <p:spPr>
          <a:xfrm>
            <a:off x="8784236" y="3728631"/>
            <a:ext cx="2711970" cy="2711970"/>
          </a:xfrm>
          <a:prstGeom prst="rect">
            <a:avLst/>
          </a:prstGeom>
        </p:spPr>
      </p:pic>
    </p:spTree>
    <p:extLst>
      <p:ext uri="{BB962C8B-B14F-4D97-AF65-F5344CB8AC3E}">
        <p14:creationId xmlns:p14="http://schemas.microsoft.com/office/powerpoint/2010/main" val="7669416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CED6CB9-7125-47A3-85EC-B5FE292E0684}"/>
              </a:ext>
            </a:extLst>
          </p:cNvPr>
          <p:cNvSpPr>
            <a:spLocks noGrp="1"/>
          </p:cNvSpPr>
          <p:nvPr>
            <p:ph type="title"/>
          </p:nvPr>
        </p:nvSpPr>
        <p:spPr>
          <a:xfrm>
            <a:off x="825500" y="831273"/>
            <a:ext cx="9918700" cy="942110"/>
          </a:xfrm>
        </p:spPr>
        <p:txBody>
          <a:bodyPr>
            <a:normAutofit/>
          </a:bodyPr>
          <a:lstStyle/>
          <a:p>
            <a:r>
              <a:rPr lang="it-IT" sz="3200" dirty="0">
                <a:solidFill>
                  <a:srgbClr val="2683C8"/>
                </a:solidFill>
              </a:rPr>
              <a:t>3. </a:t>
            </a:r>
            <a:r>
              <a:rPr lang="it-IT" sz="3200" dirty="0">
                <a:solidFill>
                  <a:schemeClr val="accent2">
                    <a:lumMod val="50000"/>
                  </a:schemeClr>
                </a:solidFill>
              </a:rPr>
              <a:t>ripercussioni sull’accesso al credito</a:t>
            </a:r>
            <a:br>
              <a:rPr lang="it-IT" sz="3200" dirty="0">
                <a:solidFill>
                  <a:schemeClr val="accent2">
                    <a:lumMod val="50000"/>
                  </a:schemeClr>
                </a:solidFill>
              </a:rPr>
            </a:br>
            <a:r>
              <a:rPr lang="it-IT" sz="2800" dirty="0">
                <a:solidFill>
                  <a:schemeClr val="accent2">
                    <a:lumMod val="50000"/>
                  </a:schemeClr>
                </a:solidFill>
              </a:rPr>
              <a:t>La pubblicità</a:t>
            </a:r>
            <a:endParaRPr lang="it-IT" sz="3200" dirty="0">
              <a:solidFill>
                <a:schemeClr val="accent2">
                  <a:lumMod val="50000"/>
                </a:schemeClr>
              </a:solidFill>
            </a:endParaRPr>
          </a:p>
        </p:txBody>
      </p:sp>
      <p:sp>
        <p:nvSpPr>
          <p:cNvPr id="3" name="Segnaposto contenuto 2">
            <a:extLst>
              <a:ext uri="{FF2B5EF4-FFF2-40B4-BE49-F238E27FC236}">
                <a16:creationId xmlns:a16="http://schemas.microsoft.com/office/drawing/2014/main" id="{F2D4554A-3E5E-4173-A17E-CBB8F69FAA60}"/>
              </a:ext>
            </a:extLst>
          </p:cNvPr>
          <p:cNvSpPr>
            <a:spLocks noGrp="1"/>
          </p:cNvSpPr>
          <p:nvPr>
            <p:ph idx="1"/>
          </p:nvPr>
        </p:nvSpPr>
        <p:spPr>
          <a:xfrm>
            <a:off x="825500" y="1942012"/>
            <a:ext cx="10541000" cy="4528692"/>
          </a:xfrm>
        </p:spPr>
        <p:txBody>
          <a:bodyPr vert="horz" lIns="45720" tIns="45720" rIns="45720" bIns="45720" rtlCol="0" anchor="t">
            <a:noAutofit/>
          </a:bodyPr>
          <a:lstStyle/>
          <a:p>
            <a:pPr marL="86995" indent="0" algn="just">
              <a:lnSpc>
                <a:spcPct val="100000"/>
              </a:lnSpc>
              <a:spcBef>
                <a:spcPts val="0"/>
              </a:spcBef>
              <a:spcAft>
                <a:spcPts val="1200"/>
              </a:spcAft>
              <a:buNone/>
            </a:pPr>
            <a:r>
              <a:rPr lang="it-IT" sz="1800" dirty="0">
                <a:solidFill>
                  <a:schemeClr val="accent2">
                    <a:lumMod val="50000"/>
                  </a:schemeClr>
                </a:solidFill>
              </a:rPr>
              <a:t>Provvedimento di Banca d’Italia del 2009 sulla trasparenza delle operazioni e dei servizi bancari e finanziari: nel ‘‘foglio informativo’’ devono essere riportati «</a:t>
            </a:r>
            <a:r>
              <a:rPr lang="it-IT" sz="1800" i="1" dirty="0">
                <a:solidFill>
                  <a:schemeClr val="accent2">
                    <a:lumMod val="50000"/>
                  </a:schemeClr>
                </a:solidFill>
              </a:rPr>
              <a:t>le caratteristiche e i </a:t>
            </a:r>
            <a:r>
              <a:rPr lang="it-IT" sz="1800" b="1" i="1" dirty="0">
                <a:solidFill>
                  <a:schemeClr val="accent2">
                    <a:lumMod val="50000"/>
                  </a:schemeClr>
                </a:solidFill>
              </a:rPr>
              <a:t>rischi tipici </a:t>
            </a:r>
            <a:r>
              <a:rPr lang="it-IT" sz="1800" i="1" dirty="0">
                <a:solidFill>
                  <a:schemeClr val="accent2">
                    <a:lumMod val="50000"/>
                  </a:schemeClr>
                </a:solidFill>
              </a:rPr>
              <a:t>dell’operazione o del servizio</a:t>
            </a:r>
            <a:r>
              <a:rPr lang="it-IT" sz="1800" dirty="0">
                <a:solidFill>
                  <a:schemeClr val="accent2">
                    <a:lumMod val="50000"/>
                  </a:schemeClr>
                </a:solidFill>
              </a:rPr>
              <a:t>».</a:t>
            </a:r>
          </a:p>
          <a:p>
            <a:pPr marL="86995" indent="0" algn="ctr">
              <a:lnSpc>
                <a:spcPct val="100000"/>
              </a:lnSpc>
              <a:spcBef>
                <a:spcPts val="0"/>
              </a:spcBef>
              <a:spcAft>
                <a:spcPts val="1200"/>
              </a:spcAft>
              <a:buNone/>
            </a:pPr>
            <a:r>
              <a:rPr lang="it-IT" sz="1800" b="1" dirty="0">
                <a:solidFill>
                  <a:srgbClr val="2683C8"/>
                </a:solidFill>
              </a:rPr>
              <a:t>↓</a:t>
            </a:r>
          </a:p>
          <a:p>
            <a:pPr marL="86995" indent="0" algn="just">
              <a:lnSpc>
                <a:spcPct val="100000"/>
              </a:lnSpc>
              <a:spcBef>
                <a:spcPts val="0"/>
              </a:spcBef>
              <a:spcAft>
                <a:spcPts val="1200"/>
              </a:spcAft>
              <a:buNone/>
            </a:pPr>
            <a:r>
              <a:rPr lang="it-IT" sz="1800" dirty="0">
                <a:solidFill>
                  <a:schemeClr val="accent2">
                    <a:lumMod val="50000"/>
                  </a:schemeClr>
                </a:solidFill>
              </a:rPr>
              <a:t>Va segnalato il rischio climatico? Il problema si pone specialmente con riferimento al c.d. ‘‘prestito sostenibile dal punto di vista ambientale’’, ossia un prestito «</a:t>
            </a:r>
            <a:r>
              <a:rPr lang="it-IT" sz="1800" i="1" dirty="0">
                <a:solidFill>
                  <a:schemeClr val="accent2">
                    <a:lumMod val="50000"/>
                  </a:schemeClr>
                </a:solidFill>
              </a:rPr>
              <a:t>volto a finanziare attività economiche sostenibili dal punto di vista ambientale</a:t>
            </a:r>
            <a:r>
              <a:rPr lang="it-IT" sz="1800" dirty="0">
                <a:solidFill>
                  <a:schemeClr val="accent2">
                    <a:lumMod val="50000"/>
                  </a:schemeClr>
                </a:solidFill>
              </a:rPr>
              <a:t>» (</a:t>
            </a:r>
            <a:r>
              <a:rPr lang="it-IT" sz="1800" dirty="0">
                <a:solidFill>
                  <a:srgbClr val="2683C8"/>
                </a:solidFill>
                <a:hlinkClick r:id="rId2">
                  <a:extLst>
                    <a:ext uri="{A12FA001-AC4F-418D-AE19-62706E023703}">
                      <ahyp:hlinkClr xmlns:ahyp="http://schemas.microsoft.com/office/drawing/2018/hyperlinkcolor" val="tx"/>
                    </a:ext>
                  </a:extLst>
                </a:hlinkClick>
              </a:rPr>
              <a:t>ABE</a:t>
            </a:r>
            <a:r>
              <a:rPr lang="it-IT" sz="1800" dirty="0">
                <a:solidFill>
                  <a:schemeClr val="accent2">
                    <a:lumMod val="50000"/>
                  </a:schemeClr>
                </a:solidFill>
              </a:rPr>
              <a:t>): ad es., prestiti per la realizzazione di impianti eolici o fotovoltaici.</a:t>
            </a:r>
          </a:p>
          <a:p>
            <a:pPr marL="86995" indent="0" algn="ctr">
              <a:lnSpc>
                <a:spcPct val="100000"/>
              </a:lnSpc>
              <a:spcBef>
                <a:spcPts val="0"/>
              </a:spcBef>
              <a:spcAft>
                <a:spcPts val="1200"/>
              </a:spcAft>
              <a:buNone/>
            </a:pPr>
            <a:r>
              <a:rPr lang="it-IT" sz="1800" b="1" dirty="0">
                <a:solidFill>
                  <a:srgbClr val="2683C8"/>
                </a:solidFill>
              </a:rPr>
              <a:t>↓</a:t>
            </a:r>
          </a:p>
          <a:p>
            <a:pPr marL="87313" indent="0" algn="just">
              <a:lnSpc>
                <a:spcPct val="100000"/>
              </a:lnSpc>
              <a:spcBef>
                <a:spcPts val="0"/>
              </a:spcBef>
              <a:spcAft>
                <a:spcPts val="1200"/>
              </a:spcAft>
              <a:buNone/>
            </a:pPr>
            <a:r>
              <a:rPr lang="it-IT" sz="1800" dirty="0">
                <a:solidFill>
                  <a:schemeClr val="accent2">
                    <a:lumMod val="50000"/>
                  </a:schemeClr>
                </a:solidFill>
              </a:rPr>
              <a:t>Dubbio ma tendenzialmente no, perché:</a:t>
            </a:r>
          </a:p>
          <a:p>
            <a:pPr marL="430213" indent="-342900" algn="just">
              <a:lnSpc>
                <a:spcPct val="100000"/>
              </a:lnSpc>
              <a:spcBef>
                <a:spcPts val="0"/>
              </a:spcBef>
              <a:spcAft>
                <a:spcPts val="1200"/>
              </a:spcAft>
              <a:buFont typeface="Wingdings" pitchFamily="2" charset="2"/>
              <a:buChar char="§"/>
            </a:pPr>
            <a:r>
              <a:rPr lang="it-IT" sz="1800" dirty="0">
                <a:solidFill>
                  <a:schemeClr val="accent2">
                    <a:lumMod val="50000"/>
                  </a:schemeClr>
                </a:solidFill>
              </a:rPr>
              <a:t>l’impresa che richiede il finanziamento dovrebbe essere già consapevole dei rischi (climatici) dell’operazione;</a:t>
            </a:r>
          </a:p>
          <a:p>
            <a:pPr marL="430213" indent="-342900" algn="just">
              <a:lnSpc>
                <a:spcPct val="100000"/>
              </a:lnSpc>
              <a:spcBef>
                <a:spcPts val="0"/>
              </a:spcBef>
              <a:spcAft>
                <a:spcPts val="1200"/>
              </a:spcAft>
              <a:buFont typeface="Wingdings" pitchFamily="2" charset="2"/>
              <a:buChar char="§"/>
            </a:pPr>
            <a:r>
              <a:rPr lang="it-IT" sz="1800" dirty="0">
                <a:solidFill>
                  <a:schemeClr val="accent2">
                    <a:lumMod val="50000"/>
                  </a:schemeClr>
                </a:solidFill>
              </a:rPr>
              <a:t>è difficile individuare il rischio climatico a monte, già nella pubblicità (rischio di produrre un’informativa, sul punto, eccessiva o troppo sintetica).</a:t>
            </a:r>
          </a:p>
          <a:p>
            <a:pPr marL="87313" indent="0" algn="just">
              <a:lnSpc>
                <a:spcPct val="100000"/>
              </a:lnSpc>
              <a:spcBef>
                <a:spcPts val="0"/>
              </a:spcBef>
              <a:spcAft>
                <a:spcPts val="1200"/>
              </a:spcAft>
              <a:buNone/>
            </a:pPr>
            <a:r>
              <a:rPr lang="it-IT" sz="1800" dirty="0">
                <a:solidFill>
                  <a:schemeClr val="accent2">
                    <a:lumMod val="50000"/>
                  </a:schemeClr>
                </a:solidFill>
              </a:rPr>
              <a:t>N.B. la prassi di settore </a:t>
            </a:r>
            <a:r>
              <a:rPr lang="it-IT" sz="1800" b="1" dirty="0">
                <a:solidFill>
                  <a:schemeClr val="accent2">
                    <a:lumMod val="50000"/>
                  </a:schemeClr>
                </a:solidFill>
              </a:rPr>
              <a:t>non segnala</a:t>
            </a:r>
            <a:r>
              <a:rPr lang="it-IT" sz="1800" dirty="0">
                <a:solidFill>
                  <a:schemeClr val="accent2">
                    <a:lumMod val="50000"/>
                  </a:schemeClr>
                </a:solidFill>
              </a:rPr>
              <a:t> rischi climatici nelle operazioni di prestito sostenibile.</a:t>
            </a:r>
          </a:p>
          <a:p>
            <a:pPr marL="430213" indent="-342900" algn="just">
              <a:lnSpc>
                <a:spcPct val="100000"/>
              </a:lnSpc>
              <a:spcBef>
                <a:spcPts val="0"/>
              </a:spcBef>
              <a:spcAft>
                <a:spcPts val="1200"/>
              </a:spcAft>
              <a:buFont typeface="Wingdings" pitchFamily="2" charset="2"/>
              <a:buChar char="Ø"/>
            </a:pPr>
            <a:endParaRPr lang="it-IT" sz="1800" dirty="0">
              <a:solidFill>
                <a:schemeClr val="accent2">
                  <a:lumMod val="50000"/>
                </a:schemeClr>
              </a:solidFill>
            </a:endParaRPr>
          </a:p>
        </p:txBody>
      </p:sp>
      <p:sp>
        <p:nvSpPr>
          <p:cNvPr id="8" name="Segnaposto numero diapositiva 7">
            <a:extLst>
              <a:ext uri="{FF2B5EF4-FFF2-40B4-BE49-F238E27FC236}">
                <a16:creationId xmlns:a16="http://schemas.microsoft.com/office/drawing/2014/main" id="{1319C6B9-C5B3-45CB-A998-6F454DBA00CD}"/>
              </a:ext>
            </a:extLst>
          </p:cNvPr>
          <p:cNvSpPr>
            <a:spLocks noGrp="1"/>
          </p:cNvSpPr>
          <p:nvPr>
            <p:ph type="sldNum" sz="quarter" idx="12"/>
          </p:nvPr>
        </p:nvSpPr>
        <p:spPr/>
        <p:txBody>
          <a:bodyPr/>
          <a:lstStyle/>
          <a:p>
            <a:pPr algn="r"/>
            <a:fld id="{4FAB73BC-B049-4115-A692-8D63A059BFB8}" type="slidenum">
              <a:rPr lang="en-US" smtClean="0"/>
              <a:pPr algn="r"/>
              <a:t>12</a:t>
            </a:fld>
            <a:endParaRPr lang="en-US" dirty="0"/>
          </a:p>
        </p:txBody>
      </p:sp>
      <p:sp>
        <p:nvSpPr>
          <p:cNvPr id="7" name="Rettangolo 6">
            <a:extLst>
              <a:ext uri="{FF2B5EF4-FFF2-40B4-BE49-F238E27FC236}">
                <a16:creationId xmlns:a16="http://schemas.microsoft.com/office/drawing/2014/main" id="{3F30F55C-CAD1-CE48-B8D5-2FB7307CE773}"/>
              </a:ext>
            </a:extLst>
          </p:cNvPr>
          <p:cNvSpPr/>
          <p:nvPr/>
        </p:nvSpPr>
        <p:spPr>
          <a:xfrm>
            <a:off x="4859700" y="0"/>
            <a:ext cx="2472600" cy="369332"/>
          </a:xfrm>
          <a:prstGeom prst="rect">
            <a:avLst/>
          </a:prstGeom>
        </p:spPr>
        <p:txBody>
          <a:bodyPr wrap="none">
            <a:spAutoFit/>
          </a:bodyPr>
          <a:lstStyle/>
          <a:p>
            <a:r>
              <a:rPr lang="en-US" dirty="0">
                <a:solidFill>
                  <a:srgbClr val="2683C6"/>
                </a:solidFill>
              </a:rPr>
              <a:t>Prof. Avv. Matteo De Poli</a:t>
            </a:r>
          </a:p>
        </p:txBody>
      </p:sp>
      <p:sp>
        <p:nvSpPr>
          <p:cNvPr id="9" name="Rettangolo 8">
            <a:extLst>
              <a:ext uri="{FF2B5EF4-FFF2-40B4-BE49-F238E27FC236}">
                <a16:creationId xmlns:a16="http://schemas.microsoft.com/office/drawing/2014/main" id="{109E7B3D-B5F8-A84C-8DCF-C4D469949BAD}"/>
              </a:ext>
            </a:extLst>
          </p:cNvPr>
          <p:cNvSpPr/>
          <p:nvPr/>
        </p:nvSpPr>
        <p:spPr>
          <a:xfrm>
            <a:off x="2914809" y="6488668"/>
            <a:ext cx="6362383" cy="369332"/>
          </a:xfrm>
          <a:prstGeom prst="rect">
            <a:avLst/>
          </a:prstGeom>
        </p:spPr>
        <p:txBody>
          <a:bodyPr wrap="none">
            <a:spAutoFit/>
          </a:bodyPr>
          <a:lstStyle/>
          <a:p>
            <a:r>
              <a:rPr lang="it-IT" dirty="0">
                <a:solidFill>
                  <a:srgbClr val="2683C7"/>
                </a:solidFill>
              </a:rPr>
              <a:t>Mitigazione del rischio climatico e accesso al credito, Firenze, 2023</a:t>
            </a:r>
          </a:p>
        </p:txBody>
      </p:sp>
    </p:spTree>
    <p:extLst>
      <p:ext uri="{BB962C8B-B14F-4D97-AF65-F5344CB8AC3E}">
        <p14:creationId xmlns:p14="http://schemas.microsoft.com/office/powerpoint/2010/main" val="23373405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F2D4554A-3E5E-4173-A17E-CBB8F69FAA60}"/>
              </a:ext>
            </a:extLst>
          </p:cNvPr>
          <p:cNvSpPr>
            <a:spLocks noGrp="1"/>
          </p:cNvSpPr>
          <p:nvPr>
            <p:ph idx="1"/>
          </p:nvPr>
        </p:nvSpPr>
        <p:spPr>
          <a:xfrm>
            <a:off x="825500" y="1942012"/>
            <a:ext cx="10541000" cy="1662580"/>
          </a:xfrm>
        </p:spPr>
        <p:txBody>
          <a:bodyPr vert="horz" lIns="45720" tIns="45720" rIns="45720" bIns="45720" rtlCol="0" anchor="t">
            <a:noAutofit/>
          </a:bodyPr>
          <a:lstStyle/>
          <a:p>
            <a:pPr marL="429895" indent="-342900" algn="just">
              <a:lnSpc>
                <a:spcPct val="100000"/>
              </a:lnSpc>
              <a:spcBef>
                <a:spcPts val="0"/>
              </a:spcBef>
              <a:spcAft>
                <a:spcPts val="0"/>
              </a:spcAft>
              <a:buFont typeface="Wingdings" pitchFamily="2" charset="2"/>
              <a:buChar char="§"/>
            </a:pPr>
            <a:r>
              <a:rPr lang="it-IT" sz="1800" b="1" dirty="0">
                <a:solidFill>
                  <a:srgbClr val="2683C8"/>
                </a:solidFill>
                <a:hlinkClick r:id="rId2">
                  <a:extLst>
                    <a:ext uri="{A12FA001-AC4F-418D-AE19-62706E023703}">
                      <ahyp:hlinkClr xmlns:ahyp="http://schemas.microsoft.com/office/drawing/2018/hyperlinkcolor" val="tx"/>
                    </a:ext>
                  </a:extLst>
                </a:hlinkClick>
              </a:rPr>
              <a:t>ABE</a:t>
            </a:r>
            <a:r>
              <a:rPr lang="it-IT" sz="1800" dirty="0">
                <a:solidFill>
                  <a:srgbClr val="2683C6">
                    <a:lumMod val="50000"/>
                  </a:srgbClr>
                </a:solidFill>
              </a:rPr>
              <a:t>: </a:t>
            </a:r>
            <a:r>
              <a:rPr lang="it-IT" sz="1800" dirty="0">
                <a:solidFill>
                  <a:schemeClr val="accent2">
                    <a:lumMod val="50000"/>
                  </a:schemeClr>
                </a:solidFill>
              </a:rPr>
              <a:t>Le banche «</a:t>
            </a:r>
            <a:r>
              <a:rPr lang="it-IT" sz="1800" i="1" dirty="0">
                <a:solidFill>
                  <a:schemeClr val="accent2">
                    <a:lumMod val="50000"/>
                  </a:schemeClr>
                </a:solidFill>
              </a:rPr>
              <a:t>dovrebbero tenere conto dei rischi associati ai fattori ESG per le condizioni finanziarie dei mutuatari, e in particolare del potenziale impatto dei fattori ambientali e del cambiamento climatico, nella loro propensione al rischio di credito e nelle politiche e procedure ad esso relative. … Al fine di identificare i clienti che sono esposti, direttamente o indirettamente, a maggiori rischi associati ai fattori ESG, gli enti dovrebbero valutare la possibilità di utilizzare </a:t>
            </a:r>
            <a:r>
              <a:rPr lang="it-IT" sz="1800" b="1" dirty="0" err="1">
                <a:solidFill>
                  <a:schemeClr val="accent2">
                    <a:lumMod val="50000"/>
                  </a:schemeClr>
                </a:solidFill>
              </a:rPr>
              <a:t>heat</a:t>
            </a:r>
            <a:r>
              <a:rPr lang="it-IT" sz="1800" b="1" dirty="0">
                <a:solidFill>
                  <a:schemeClr val="accent2">
                    <a:lumMod val="50000"/>
                  </a:schemeClr>
                </a:solidFill>
              </a:rPr>
              <a:t> </a:t>
            </a:r>
            <a:r>
              <a:rPr lang="it-IT" sz="1800" b="1" dirty="0" err="1">
                <a:solidFill>
                  <a:schemeClr val="accent2">
                    <a:lumMod val="50000"/>
                  </a:schemeClr>
                </a:solidFill>
              </a:rPr>
              <a:t>map</a:t>
            </a:r>
            <a:r>
              <a:rPr lang="it-IT" sz="1800" dirty="0" err="1">
                <a:solidFill>
                  <a:schemeClr val="accent2">
                    <a:lumMod val="50000"/>
                  </a:schemeClr>
                </a:solidFill>
              </a:rPr>
              <a:t>s</a:t>
            </a:r>
            <a:r>
              <a:rPr lang="it-IT" sz="1800" dirty="0">
                <a:solidFill>
                  <a:schemeClr val="accent2">
                    <a:lumMod val="50000"/>
                  </a:schemeClr>
                </a:solidFill>
              </a:rPr>
              <a:t>».</a:t>
            </a:r>
          </a:p>
          <a:p>
            <a:pPr marL="429895" indent="-342900" algn="just">
              <a:lnSpc>
                <a:spcPct val="100000"/>
              </a:lnSpc>
              <a:spcBef>
                <a:spcPts val="0"/>
              </a:spcBef>
              <a:spcAft>
                <a:spcPts val="0"/>
              </a:spcAft>
              <a:buFont typeface="Wingdings" pitchFamily="2" charset="2"/>
              <a:buChar char="§"/>
            </a:pPr>
            <a:endParaRPr lang="it-IT" sz="1800" dirty="0">
              <a:solidFill>
                <a:schemeClr val="accent2">
                  <a:lumMod val="50000"/>
                </a:schemeClr>
              </a:solidFill>
            </a:endParaRPr>
          </a:p>
          <a:p>
            <a:pPr marL="429895" indent="-342900" algn="just">
              <a:lnSpc>
                <a:spcPct val="100000"/>
              </a:lnSpc>
              <a:spcBef>
                <a:spcPts val="0"/>
              </a:spcBef>
              <a:spcAft>
                <a:spcPts val="0"/>
              </a:spcAft>
              <a:buFont typeface="Wingdings" pitchFamily="2" charset="2"/>
              <a:buChar char="§"/>
            </a:pPr>
            <a:r>
              <a:rPr lang="it-IT" sz="1800" b="1" dirty="0">
                <a:solidFill>
                  <a:srgbClr val="2683C8"/>
                </a:solidFill>
                <a:hlinkClick r:id="rId3">
                  <a:extLst>
                    <a:ext uri="{A12FA001-AC4F-418D-AE19-62706E023703}">
                      <ahyp:hlinkClr xmlns:ahyp="http://schemas.microsoft.com/office/drawing/2018/hyperlinkcolor" val="tx"/>
                    </a:ext>
                  </a:extLst>
                </a:hlinkClick>
              </a:rPr>
              <a:t>BCE</a:t>
            </a:r>
            <a:r>
              <a:rPr lang="it-IT" sz="1800" b="1" dirty="0">
                <a:solidFill>
                  <a:srgbClr val="2683C8"/>
                </a:solidFill>
              </a:rPr>
              <a:t> </a:t>
            </a:r>
            <a:r>
              <a:rPr lang="it-IT" sz="1800" dirty="0">
                <a:solidFill>
                  <a:srgbClr val="134263"/>
                </a:solidFill>
              </a:rPr>
              <a:t>e</a:t>
            </a:r>
            <a:r>
              <a:rPr lang="it-IT" sz="1800" b="1" dirty="0">
                <a:solidFill>
                  <a:srgbClr val="2683C8"/>
                </a:solidFill>
              </a:rPr>
              <a:t> </a:t>
            </a:r>
            <a:r>
              <a:rPr lang="it-IT" sz="1800" b="1" dirty="0">
                <a:solidFill>
                  <a:srgbClr val="2683C8"/>
                </a:solidFill>
                <a:hlinkClick r:id="rId4">
                  <a:extLst>
                    <a:ext uri="{A12FA001-AC4F-418D-AE19-62706E023703}">
                      <ahyp:hlinkClr xmlns:ahyp="http://schemas.microsoft.com/office/drawing/2018/hyperlinkcolor" val="tx"/>
                    </a:ext>
                  </a:extLst>
                </a:hlinkClick>
              </a:rPr>
              <a:t>Banca d’Italia</a:t>
            </a:r>
            <a:r>
              <a:rPr lang="it-IT" sz="1800" dirty="0">
                <a:solidFill>
                  <a:schemeClr val="accent2">
                    <a:lumMod val="50000"/>
                  </a:schemeClr>
                </a:solidFill>
              </a:rPr>
              <a:t>: «</a:t>
            </a:r>
            <a:r>
              <a:rPr lang="it-IT" sz="1800" i="1" dirty="0">
                <a:solidFill>
                  <a:schemeClr val="accent2">
                    <a:lumMod val="50000"/>
                  </a:schemeClr>
                </a:solidFill>
              </a:rPr>
              <a:t>Ci si attende che i rischi climatici e ambientali siano integrati in </a:t>
            </a:r>
            <a:r>
              <a:rPr lang="it-IT" sz="1800" b="1" i="1" dirty="0">
                <a:solidFill>
                  <a:schemeClr val="accent2">
                    <a:lumMod val="50000"/>
                  </a:schemeClr>
                </a:solidFill>
              </a:rPr>
              <a:t>tutte le fasi pertinenti del processo di concessione e gestione del credito</a:t>
            </a:r>
            <a:r>
              <a:rPr lang="it-IT" sz="1800" i="1" dirty="0">
                <a:solidFill>
                  <a:schemeClr val="accent2">
                    <a:lumMod val="50000"/>
                  </a:schemeClr>
                </a:solidFill>
              </a:rPr>
              <a:t>. In particolare, gli enti dovrebbero maturare un giudizio riguardo al modo in cui i rischi climatici e ambientali incidono sul rischio di </a:t>
            </a:r>
            <a:r>
              <a:rPr lang="it-IT" sz="1800" dirty="0">
                <a:solidFill>
                  <a:schemeClr val="accent2">
                    <a:lumMod val="50000"/>
                  </a:schemeClr>
                </a:solidFill>
              </a:rPr>
              <a:t>default</a:t>
            </a:r>
            <a:r>
              <a:rPr lang="it-IT" sz="1800" i="1" dirty="0">
                <a:solidFill>
                  <a:schemeClr val="accent2">
                    <a:lumMod val="50000"/>
                  </a:schemeClr>
                </a:solidFill>
              </a:rPr>
              <a:t> di un debitore. Andrebbero individuati e valutati i fattori climatici e ambientali rilevanti per il rischio di default dell’esposizione creditizia. Nell’ambito di tale valutazione, gli enti possono tenere conto della qualità della gestione dei rischi climatici e ambientali da parte del cliente stesso. Gli enti dovrebbero prendere in debita considerazione i cambiamenti nel profilo di rischio per settori e aree geografiche derivanti dai rischi climatici e ambientali. In alcune aree, ad esempio, lo sfruttamento eccessivo delle risorse naturali, come quelle idriche, potrebbe determinare limitazioni del loro utilizzo, con la possibile conseguenza di interruzioni della produzione e perdite per le controparti degli enti</a:t>
            </a:r>
            <a:r>
              <a:rPr lang="it-IT" sz="1800" dirty="0">
                <a:solidFill>
                  <a:schemeClr val="accent2">
                    <a:lumMod val="50000"/>
                  </a:schemeClr>
                </a:solidFill>
              </a:rPr>
              <a:t>».</a:t>
            </a:r>
          </a:p>
          <a:p>
            <a:pPr marL="86995" indent="0" algn="just">
              <a:lnSpc>
                <a:spcPct val="100000"/>
              </a:lnSpc>
              <a:spcBef>
                <a:spcPts val="0"/>
              </a:spcBef>
              <a:spcAft>
                <a:spcPts val="0"/>
              </a:spcAft>
              <a:buNone/>
            </a:pPr>
            <a:endParaRPr lang="it-IT" sz="1800" dirty="0">
              <a:solidFill>
                <a:schemeClr val="accent2">
                  <a:lumMod val="50000"/>
                </a:schemeClr>
              </a:solidFill>
            </a:endParaRPr>
          </a:p>
          <a:p>
            <a:pPr marL="86995" indent="0" algn="just">
              <a:lnSpc>
                <a:spcPct val="100000"/>
              </a:lnSpc>
              <a:spcBef>
                <a:spcPts val="0"/>
              </a:spcBef>
              <a:spcAft>
                <a:spcPts val="0"/>
              </a:spcAft>
              <a:buNone/>
            </a:pPr>
            <a:endParaRPr lang="it-IT" sz="1800" dirty="0">
              <a:solidFill>
                <a:schemeClr val="accent2">
                  <a:lumMod val="50000"/>
                </a:schemeClr>
              </a:solidFill>
            </a:endParaRPr>
          </a:p>
          <a:p>
            <a:pPr marL="86995" indent="0" algn="ctr">
              <a:lnSpc>
                <a:spcPct val="100000"/>
              </a:lnSpc>
              <a:spcBef>
                <a:spcPts val="0"/>
              </a:spcBef>
              <a:spcAft>
                <a:spcPts val="0"/>
              </a:spcAft>
              <a:buNone/>
            </a:pPr>
            <a:endParaRPr lang="it-IT" sz="1800" b="1" dirty="0">
              <a:solidFill>
                <a:schemeClr val="accent2">
                  <a:lumMod val="50000"/>
                </a:schemeClr>
              </a:solidFill>
            </a:endParaRPr>
          </a:p>
          <a:p>
            <a:pPr marL="87313" indent="0" algn="just">
              <a:lnSpc>
                <a:spcPct val="100000"/>
              </a:lnSpc>
              <a:spcBef>
                <a:spcPts val="0"/>
              </a:spcBef>
              <a:spcAft>
                <a:spcPts val="0"/>
              </a:spcAft>
              <a:buNone/>
            </a:pPr>
            <a:endParaRPr lang="it-IT" sz="1800" dirty="0">
              <a:solidFill>
                <a:schemeClr val="accent2">
                  <a:lumMod val="50000"/>
                </a:schemeClr>
              </a:solidFill>
            </a:endParaRPr>
          </a:p>
          <a:p>
            <a:pPr marL="430213" indent="-342900" algn="just">
              <a:lnSpc>
                <a:spcPct val="100000"/>
              </a:lnSpc>
              <a:spcBef>
                <a:spcPts val="0"/>
              </a:spcBef>
              <a:spcAft>
                <a:spcPts val="0"/>
              </a:spcAft>
              <a:buFont typeface="Wingdings" pitchFamily="2" charset="2"/>
              <a:buChar char="Ø"/>
            </a:pPr>
            <a:endParaRPr lang="it-IT" sz="1800" dirty="0">
              <a:solidFill>
                <a:schemeClr val="accent2">
                  <a:lumMod val="50000"/>
                </a:schemeClr>
              </a:solidFill>
            </a:endParaRPr>
          </a:p>
        </p:txBody>
      </p:sp>
      <p:sp>
        <p:nvSpPr>
          <p:cNvPr id="8" name="Segnaposto numero diapositiva 7">
            <a:extLst>
              <a:ext uri="{FF2B5EF4-FFF2-40B4-BE49-F238E27FC236}">
                <a16:creationId xmlns:a16="http://schemas.microsoft.com/office/drawing/2014/main" id="{1319C6B9-C5B3-45CB-A998-6F454DBA00CD}"/>
              </a:ext>
            </a:extLst>
          </p:cNvPr>
          <p:cNvSpPr>
            <a:spLocks noGrp="1"/>
          </p:cNvSpPr>
          <p:nvPr>
            <p:ph type="sldNum" sz="quarter" idx="12"/>
          </p:nvPr>
        </p:nvSpPr>
        <p:spPr/>
        <p:txBody>
          <a:bodyPr/>
          <a:lstStyle/>
          <a:p>
            <a:pPr algn="r"/>
            <a:fld id="{4FAB73BC-B049-4115-A692-8D63A059BFB8}" type="slidenum">
              <a:rPr lang="en-US" smtClean="0"/>
              <a:pPr algn="r"/>
              <a:t>13</a:t>
            </a:fld>
            <a:endParaRPr lang="en-US" dirty="0"/>
          </a:p>
        </p:txBody>
      </p:sp>
      <p:sp>
        <p:nvSpPr>
          <p:cNvPr id="7" name="Rettangolo 6">
            <a:extLst>
              <a:ext uri="{FF2B5EF4-FFF2-40B4-BE49-F238E27FC236}">
                <a16:creationId xmlns:a16="http://schemas.microsoft.com/office/drawing/2014/main" id="{3F30F55C-CAD1-CE48-B8D5-2FB7307CE773}"/>
              </a:ext>
            </a:extLst>
          </p:cNvPr>
          <p:cNvSpPr/>
          <p:nvPr/>
        </p:nvSpPr>
        <p:spPr>
          <a:xfrm>
            <a:off x="4859700" y="0"/>
            <a:ext cx="2472600" cy="369332"/>
          </a:xfrm>
          <a:prstGeom prst="rect">
            <a:avLst/>
          </a:prstGeom>
        </p:spPr>
        <p:txBody>
          <a:bodyPr wrap="none">
            <a:spAutoFit/>
          </a:bodyPr>
          <a:lstStyle/>
          <a:p>
            <a:r>
              <a:rPr lang="en-US" dirty="0">
                <a:solidFill>
                  <a:srgbClr val="2683C6"/>
                </a:solidFill>
              </a:rPr>
              <a:t>Prof. Avv. Matteo De Poli</a:t>
            </a:r>
          </a:p>
        </p:txBody>
      </p:sp>
      <p:sp>
        <p:nvSpPr>
          <p:cNvPr id="9" name="Rettangolo 8">
            <a:extLst>
              <a:ext uri="{FF2B5EF4-FFF2-40B4-BE49-F238E27FC236}">
                <a16:creationId xmlns:a16="http://schemas.microsoft.com/office/drawing/2014/main" id="{109E7B3D-B5F8-A84C-8DCF-C4D469949BAD}"/>
              </a:ext>
            </a:extLst>
          </p:cNvPr>
          <p:cNvSpPr/>
          <p:nvPr/>
        </p:nvSpPr>
        <p:spPr>
          <a:xfrm>
            <a:off x="2914809" y="6488668"/>
            <a:ext cx="6362383" cy="369332"/>
          </a:xfrm>
          <a:prstGeom prst="rect">
            <a:avLst/>
          </a:prstGeom>
        </p:spPr>
        <p:txBody>
          <a:bodyPr wrap="none">
            <a:spAutoFit/>
          </a:bodyPr>
          <a:lstStyle/>
          <a:p>
            <a:r>
              <a:rPr lang="it-IT" dirty="0">
                <a:solidFill>
                  <a:srgbClr val="2683C7"/>
                </a:solidFill>
              </a:rPr>
              <a:t>Mitigazione del rischio climatico e accesso al credito, Firenze, 2023</a:t>
            </a:r>
          </a:p>
        </p:txBody>
      </p:sp>
      <p:sp>
        <p:nvSpPr>
          <p:cNvPr id="10" name="Titolo 1">
            <a:extLst>
              <a:ext uri="{FF2B5EF4-FFF2-40B4-BE49-F238E27FC236}">
                <a16:creationId xmlns:a16="http://schemas.microsoft.com/office/drawing/2014/main" id="{80372F34-AEE0-C24D-B7F6-AB0FBDE741FE}"/>
              </a:ext>
            </a:extLst>
          </p:cNvPr>
          <p:cNvSpPr>
            <a:spLocks noGrp="1"/>
          </p:cNvSpPr>
          <p:nvPr>
            <p:ph type="title"/>
          </p:nvPr>
        </p:nvSpPr>
        <p:spPr>
          <a:xfrm>
            <a:off x="825500" y="831273"/>
            <a:ext cx="9918700" cy="942110"/>
          </a:xfrm>
        </p:spPr>
        <p:txBody>
          <a:bodyPr>
            <a:normAutofit/>
          </a:bodyPr>
          <a:lstStyle/>
          <a:p>
            <a:r>
              <a:rPr lang="it-IT" sz="3200" dirty="0">
                <a:solidFill>
                  <a:srgbClr val="2683C8"/>
                </a:solidFill>
              </a:rPr>
              <a:t>3. </a:t>
            </a:r>
            <a:r>
              <a:rPr lang="it-IT" sz="3200" dirty="0">
                <a:solidFill>
                  <a:schemeClr val="accent2">
                    <a:lumMod val="50000"/>
                  </a:schemeClr>
                </a:solidFill>
              </a:rPr>
              <a:t>ripercussioni sull’accesso al credito</a:t>
            </a:r>
            <a:br>
              <a:rPr lang="it-IT" sz="3200" dirty="0">
                <a:solidFill>
                  <a:schemeClr val="accent2">
                    <a:lumMod val="50000"/>
                  </a:schemeClr>
                </a:solidFill>
              </a:rPr>
            </a:br>
            <a:r>
              <a:rPr lang="it-IT" sz="2800" dirty="0">
                <a:solidFill>
                  <a:schemeClr val="accent2">
                    <a:lumMod val="50000"/>
                  </a:schemeClr>
                </a:solidFill>
              </a:rPr>
              <a:t>Le trattative: la verifica del merito creditizio</a:t>
            </a:r>
            <a:endParaRPr lang="it-IT" sz="3200" dirty="0">
              <a:solidFill>
                <a:schemeClr val="accent2">
                  <a:lumMod val="50000"/>
                </a:schemeClr>
              </a:solidFill>
            </a:endParaRPr>
          </a:p>
        </p:txBody>
      </p:sp>
    </p:spTree>
    <p:extLst>
      <p:ext uri="{BB962C8B-B14F-4D97-AF65-F5344CB8AC3E}">
        <p14:creationId xmlns:p14="http://schemas.microsoft.com/office/powerpoint/2010/main" val="25397729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F2D4554A-3E5E-4173-A17E-CBB8F69FAA60}"/>
              </a:ext>
            </a:extLst>
          </p:cNvPr>
          <p:cNvSpPr>
            <a:spLocks noGrp="1"/>
          </p:cNvSpPr>
          <p:nvPr>
            <p:ph idx="1"/>
          </p:nvPr>
        </p:nvSpPr>
        <p:spPr>
          <a:xfrm>
            <a:off x="825500" y="1942012"/>
            <a:ext cx="10541000" cy="4099024"/>
          </a:xfrm>
        </p:spPr>
        <p:txBody>
          <a:bodyPr vert="horz" lIns="45720" tIns="45720" rIns="45720" bIns="45720" rtlCol="0" anchor="t">
            <a:noAutofit/>
          </a:bodyPr>
          <a:lstStyle/>
          <a:p>
            <a:pPr marL="429895" indent="-342900" algn="just">
              <a:lnSpc>
                <a:spcPct val="100000"/>
              </a:lnSpc>
              <a:spcBef>
                <a:spcPts val="0"/>
              </a:spcBef>
              <a:spcAft>
                <a:spcPts val="1200"/>
              </a:spcAft>
              <a:buFont typeface="Wingdings" pitchFamily="2" charset="2"/>
              <a:buChar char="§"/>
            </a:pPr>
            <a:r>
              <a:rPr lang="it-IT" sz="2000" dirty="0">
                <a:solidFill>
                  <a:schemeClr val="accent2">
                    <a:lumMod val="50000"/>
                  </a:schemeClr>
                </a:solidFill>
              </a:rPr>
              <a:t>Il rischio climatico non incide solo sul rischio di credito ma anche sugli </a:t>
            </a:r>
            <a:r>
              <a:rPr lang="it-IT" sz="2000" b="1" dirty="0">
                <a:solidFill>
                  <a:schemeClr val="accent2">
                    <a:lumMod val="50000"/>
                  </a:schemeClr>
                </a:solidFill>
              </a:rPr>
              <a:t>altri rischi tipici dell’attività bancaria</a:t>
            </a:r>
            <a:r>
              <a:rPr lang="it-IT" sz="2000" dirty="0">
                <a:solidFill>
                  <a:schemeClr val="accent2">
                    <a:lumMod val="50000"/>
                  </a:schemeClr>
                </a:solidFill>
              </a:rPr>
              <a:t>.</a:t>
            </a:r>
          </a:p>
          <a:p>
            <a:pPr marL="429895" indent="-342900" algn="just">
              <a:lnSpc>
                <a:spcPct val="100000"/>
              </a:lnSpc>
              <a:spcBef>
                <a:spcPts val="0"/>
              </a:spcBef>
              <a:spcAft>
                <a:spcPts val="1200"/>
              </a:spcAft>
              <a:buFont typeface="Wingdings" pitchFamily="2" charset="2"/>
              <a:buChar char="§"/>
            </a:pPr>
            <a:r>
              <a:rPr lang="it-IT" sz="2000" dirty="0">
                <a:solidFill>
                  <a:schemeClr val="accent2">
                    <a:lumMod val="50000"/>
                  </a:schemeClr>
                </a:solidFill>
              </a:rPr>
              <a:t>Esempi:</a:t>
            </a:r>
          </a:p>
          <a:p>
            <a:pPr marL="932815" lvl="3" indent="-342900" algn="just">
              <a:lnSpc>
                <a:spcPct val="100000"/>
              </a:lnSpc>
              <a:spcBef>
                <a:spcPts val="0"/>
              </a:spcBef>
              <a:spcAft>
                <a:spcPts val="1200"/>
              </a:spcAft>
              <a:buFont typeface="Arial" panose="020B0604020202020204" pitchFamily="34" charset="0"/>
              <a:buChar char="•"/>
            </a:pPr>
            <a:r>
              <a:rPr lang="it-IT" sz="2000" dirty="0">
                <a:solidFill>
                  <a:schemeClr val="accent2">
                    <a:lumMod val="50000"/>
                  </a:schemeClr>
                </a:solidFill>
              </a:rPr>
              <a:t>Il verificarsi di un evento climatico sfavorevole potrebbe portare il cliente ad attingere ai propri depositi per finanziare le spese di riparazione e ristrutturazione, con conseguente contrazione della liquidità della banca (</a:t>
            </a:r>
            <a:r>
              <a:rPr lang="it-IT" sz="2000" b="1" dirty="0">
                <a:solidFill>
                  <a:schemeClr val="accent2">
                    <a:lumMod val="50000"/>
                  </a:schemeClr>
                </a:solidFill>
              </a:rPr>
              <a:t>rischio fisico </a:t>
            </a:r>
            <a:r>
              <a:rPr lang="it-IT" sz="2000" dirty="0">
                <a:solidFill>
                  <a:srgbClr val="2683C8"/>
                </a:solidFill>
              </a:rPr>
              <a:t>→</a:t>
            </a:r>
            <a:r>
              <a:rPr lang="it-IT" sz="2000" dirty="0">
                <a:solidFill>
                  <a:schemeClr val="accent2">
                    <a:lumMod val="50000"/>
                  </a:schemeClr>
                </a:solidFill>
              </a:rPr>
              <a:t> </a:t>
            </a:r>
            <a:r>
              <a:rPr lang="it-IT" sz="2000" b="1" dirty="0">
                <a:solidFill>
                  <a:schemeClr val="accent2">
                    <a:lumMod val="50000"/>
                  </a:schemeClr>
                </a:solidFill>
              </a:rPr>
              <a:t>rischio di liquidità</a:t>
            </a:r>
            <a:r>
              <a:rPr lang="it-IT" sz="2000" dirty="0">
                <a:solidFill>
                  <a:schemeClr val="accent2">
                    <a:lumMod val="50000"/>
                  </a:schemeClr>
                </a:solidFill>
              </a:rPr>
              <a:t>).</a:t>
            </a:r>
          </a:p>
          <a:p>
            <a:pPr marL="932815" lvl="3" indent="-342900" algn="just">
              <a:lnSpc>
                <a:spcPct val="100000"/>
              </a:lnSpc>
              <a:spcBef>
                <a:spcPts val="0"/>
              </a:spcBef>
              <a:spcAft>
                <a:spcPts val="1200"/>
              </a:spcAft>
              <a:buFont typeface="Arial" panose="020B0604020202020204" pitchFamily="34" charset="0"/>
              <a:buChar char="•"/>
            </a:pPr>
            <a:r>
              <a:rPr lang="it-IT" sz="2000" dirty="0">
                <a:solidFill>
                  <a:schemeClr val="accent2">
                    <a:lumMod val="50000"/>
                  </a:schemeClr>
                </a:solidFill>
              </a:rPr>
              <a:t>La crescente attenzione e sensibilità dei risparmiatori verso i temi climatici ed ecologici potrebbe intensificare i rischi di reputazione derivanti da scelte allocative non allineate con le aspettative degli </a:t>
            </a:r>
            <a:r>
              <a:rPr lang="it-IT" sz="2000" i="1" dirty="0">
                <a:solidFill>
                  <a:schemeClr val="accent2">
                    <a:lumMod val="50000"/>
                  </a:schemeClr>
                </a:solidFill>
              </a:rPr>
              <a:t>stakeholder</a:t>
            </a:r>
            <a:r>
              <a:rPr lang="it-IT" sz="2000" dirty="0">
                <a:solidFill>
                  <a:schemeClr val="accent2">
                    <a:lumMod val="50000"/>
                  </a:schemeClr>
                </a:solidFill>
              </a:rPr>
              <a:t> nonché i rischi di natura legale connessi a comportamenti non conformi alla tutela ambientale o a pratiche di </a:t>
            </a:r>
            <a:r>
              <a:rPr lang="it-IT" sz="2000" i="1" dirty="0" err="1">
                <a:solidFill>
                  <a:schemeClr val="accent2">
                    <a:lumMod val="50000"/>
                  </a:schemeClr>
                </a:solidFill>
              </a:rPr>
              <a:t>greenwashing</a:t>
            </a:r>
            <a:r>
              <a:rPr lang="it-IT" sz="2000" i="1" dirty="0">
                <a:solidFill>
                  <a:schemeClr val="accent2">
                    <a:lumMod val="50000"/>
                  </a:schemeClr>
                </a:solidFill>
              </a:rPr>
              <a:t> </a:t>
            </a:r>
            <a:r>
              <a:rPr lang="it-IT" sz="2000" dirty="0">
                <a:solidFill>
                  <a:schemeClr val="accent2">
                    <a:lumMod val="50000"/>
                  </a:schemeClr>
                </a:solidFill>
              </a:rPr>
              <a:t>(</a:t>
            </a:r>
            <a:r>
              <a:rPr lang="it-IT" sz="2000" b="1" dirty="0">
                <a:solidFill>
                  <a:schemeClr val="accent2">
                    <a:lumMod val="50000"/>
                  </a:schemeClr>
                </a:solidFill>
              </a:rPr>
              <a:t>rischio di transizione </a:t>
            </a:r>
            <a:r>
              <a:rPr lang="it-IT" sz="2000" dirty="0">
                <a:solidFill>
                  <a:srgbClr val="2683C8"/>
                </a:solidFill>
              </a:rPr>
              <a:t>→</a:t>
            </a:r>
            <a:r>
              <a:rPr lang="it-IT" sz="2000" dirty="0">
                <a:solidFill>
                  <a:schemeClr val="accent2">
                    <a:lumMod val="50000"/>
                  </a:schemeClr>
                </a:solidFill>
              </a:rPr>
              <a:t> </a:t>
            </a:r>
            <a:r>
              <a:rPr lang="it-IT" sz="2000" b="1" dirty="0">
                <a:solidFill>
                  <a:schemeClr val="accent2">
                    <a:lumMod val="50000"/>
                  </a:schemeClr>
                </a:solidFill>
              </a:rPr>
              <a:t>rischio operativo / reputazionale</a:t>
            </a:r>
            <a:r>
              <a:rPr lang="it-IT" sz="2000" dirty="0">
                <a:solidFill>
                  <a:schemeClr val="accent2">
                    <a:lumMod val="50000"/>
                  </a:schemeClr>
                </a:solidFill>
              </a:rPr>
              <a:t>).</a:t>
            </a:r>
          </a:p>
          <a:p>
            <a:pPr marL="932815" lvl="3" indent="-342900" algn="just">
              <a:lnSpc>
                <a:spcPct val="100000"/>
              </a:lnSpc>
              <a:spcBef>
                <a:spcPts val="0"/>
              </a:spcBef>
              <a:spcAft>
                <a:spcPts val="1200"/>
              </a:spcAft>
              <a:buFont typeface="Arial" panose="020B0604020202020204" pitchFamily="34" charset="0"/>
              <a:buChar char="•"/>
            </a:pPr>
            <a:endParaRPr lang="it-IT" sz="2000" i="1" dirty="0">
              <a:solidFill>
                <a:schemeClr val="accent2">
                  <a:lumMod val="50000"/>
                </a:schemeClr>
              </a:solidFill>
            </a:endParaRPr>
          </a:p>
          <a:p>
            <a:pPr marL="86995" indent="0" algn="just">
              <a:lnSpc>
                <a:spcPct val="100000"/>
              </a:lnSpc>
              <a:spcBef>
                <a:spcPts val="0"/>
              </a:spcBef>
              <a:spcAft>
                <a:spcPts val="1200"/>
              </a:spcAft>
              <a:buNone/>
            </a:pPr>
            <a:endParaRPr lang="it-IT" sz="2000" dirty="0">
              <a:solidFill>
                <a:schemeClr val="accent2">
                  <a:lumMod val="50000"/>
                </a:schemeClr>
              </a:solidFill>
            </a:endParaRPr>
          </a:p>
          <a:p>
            <a:pPr marL="86995" indent="0" algn="ctr">
              <a:lnSpc>
                <a:spcPct val="100000"/>
              </a:lnSpc>
              <a:spcBef>
                <a:spcPts val="0"/>
              </a:spcBef>
              <a:spcAft>
                <a:spcPts val="1200"/>
              </a:spcAft>
              <a:buNone/>
            </a:pPr>
            <a:endParaRPr lang="it-IT" sz="2000" b="1" dirty="0">
              <a:solidFill>
                <a:schemeClr val="accent2">
                  <a:lumMod val="50000"/>
                </a:schemeClr>
              </a:solidFill>
            </a:endParaRPr>
          </a:p>
          <a:p>
            <a:pPr marL="87313" indent="0" algn="just">
              <a:lnSpc>
                <a:spcPct val="100000"/>
              </a:lnSpc>
              <a:spcBef>
                <a:spcPts val="0"/>
              </a:spcBef>
              <a:spcAft>
                <a:spcPts val="1200"/>
              </a:spcAft>
              <a:buNone/>
            </a:pPr>
            <a:endParaRPr lang="it-IT" sz="2000" dirty="0">
              <a:solidFill>
                <a:schemeClr val="accent2">
                  <a:lumMod val="50000"/>
                </a:schemeClr>
              </a:solidFill>
            </a:endParaRPr>
          </a:p>
          <a:p>
            <a:pPr marL="430213" indent="-342900" algn="just">
              <a:lnSpc>
                <a:spcPct val="100000"/>
              </a:lnSpc>
              <a:spcBef>
                <a:spcPts val="0"/>
              </a:spcBef>
              <a:spcAft>
                <a:spcPts val="1200"/>
              </a:spcAft>
              <a:buFont typeface="Wingdings" pitchFamily="2" charset="2"/>
              <a:buChar char="Ø"/>
            </a:pPr>
            <a:endParaRPr lang="it-IT" sz="2000" dirty="0">
              <a:solidFill>
                <a:schemeClr val="accent2">
                  <a:lumMod val="50000"/>
                </a:schemeClr>
              </a:solidFill>
            </a:endParaRPr>
          </a:p>
        </p:txBody>
      </p:sp>
      <p:sp>
        <p:nvSpPr>
          <p:cNvPr id="8" name="Segnaposto numero diapositiva 7">
            <a:extLst>
              <a:ext uri="{FF2B5EF4-FFF2-40B4-BE49-F238E27FC236}">
                <a16:creationId xmlns:a16="http://schemas.microsoft.com/office/drawing/2014/main" id="{1319C6B9-C5B3-45CB-A998-6F454DBA00CD}"/>
              </a:ext>
            </a:extLst>
          </p:cNvPr>
          <p:cNvSpPr>
            <a:spLocks noGrp="1"/>
          </p:cNvSpPr>
          <p:nvPr>
            <p:ph type="sldNum" sz="quarter" idx="12"/>
          </p:nvPr>
        </p:nvSpPr>
        <p:spPr/>
        <p:txBody>
          <a:bodyPr/>
          <a:lstStyle/>
          <a:p>
            <a:pPr algn="r"/>
            <a:fld id="{4FAB73BC-B049-4115-A692-8D63A059BFB8}" type="slidenum">
              <a:rPr lang="en-US" smtClean="0"/>
              <a:pPr algn="r"/>
              <a:t>14</a:t>
            </a:fld>
            <a:endParaRPr lang="en-US" dirty="0"/>
          </a:p>
        </p:txBody>
      </p:sp>
      <p:sp>
        <p:nvSpPr>
          <p:cNvPr id="7" name="Rettangolo 6">
            <a:extLst>
              <a:ext uri="{FF2B5EF4-FFF2-40B4-BE49-F238E27FC236}">
                <a16:creationId xmlns:a16="http://schemas.microsoft.com/office/drawing/2014/main" id="{3F30F55C-CAD1-CE48-B8D5-2FB7307CE773}"/>
              </a:ext>
            </a:extLst>
          </p:cNvPr>
          <p:cNvSpPr/>
          <p:nvPr/>
        </p:nvSpPr>
        <p:spPr>
          <a:xfrm>
            <a:off x="4859700" y="0"/>
            <a:ext cx="2472600" cy="369332"/>
          </a:xfrm>
          <a:prstGeom prst="rect">
            <a:avLst/>
          </a:prstGeom>
        </p:spPr>
        <p:txBody>
          <a:bodyPr wrap="none">
            <a:spAutoFit/>
          </a:bodyPr>
          <a:lstStyle/>
          <a:p>
            <a:r>
              <a:rPr lang="en-US" dirty="0">
                <a:solidFill>
                  <a:srgbClr val="2683C6"/>
                </a:solidFill>
              </a:rPr>
              <a:t>Prof. Avv. Matteo De Poli</a:t>
            </a:r>
          </a:p>
        </p:txBody>
      </p:sp>
      <p:sp>
        <p:nvSpPr>
          <p:cNvPr id="9" name="Rettangolo 8">
            <a:extLst>
              <a:ext uri="{FF2B5EF4-FFF2-40B4-BE49-F238E27FC236}">
                <a16:creationId xmlns:a16="http://schemas.microsoft.com/office/drawing/2014/main" id="{109E7B3D-B5F8-A84C-8DCF-C4D469949BAD}"/>
              </a:ext>
            </a:extLst>
          </p:cNvPr>
          <p:cNvSpPr/>
          <p:nvPr/>
        </p:nvSpPr>
        <p:spPr>
          <a:xfrm>
            <a:off x="2914809" y="6488668"/>
            <a:ext cx="6362383" cy="369332"/>
          </a:xfrm>
          <a:prstGeom prst="rect">
            <a:avLst/>
          </a:prstGeom>
        </p:spPr>
        <p:txBody>
          <a:bodyPr wrap="none">
            <a:spAutoFit/>
          </a:bodyPr>
          <a:lstStyle/>
          <a:p>
            <a:r>
              <a:rPr lang="it-IT" dirty="0">
                <a:solidFill>
                  <a:srgbClr val="2683C7"/>
                </a:solidFill>
              </a:rPr>
              <a:t>Mitigazione del rischio climatico e accesso al credito, Firenze, 2023</a:t>
            </a:r>
          </a:p>
        </p:txBody>
      </p:sp>
      <p:sp>
        <p:nvSpPr>
          <p:cNvPr id="10" name="Titolo 1">
            <a:extLst>
              <a:ext uri="{FF2B5EF4-FFF2-40B4-BE49-F238E27FC236}">
                <a16:creationId xmlns:a16="http://schemas.microsoft.com/office/drawing/2014/main" id="{95CDE85E-999D-EF47-87F7-5DFFAB5D3D2F}"/>
              </a:ext>
            </a:extLst>
          </p:cNvPr>
          <p:cNvSpPr>
            <a:spLocks noGrp="1"/>
          </p:cNvSpPr>
          <p:nvPr>
            <p:ph type="title"/>
          </p:nvPr>
        </p:nvSpPr>
        <p:spPr>
          <a:xfrm>
            <a:off x="825500" y="831273"/>
            <a:ext cx="9918700" cy="942110"/>
          </a:xfrm>
        </p:spPr>
        <p:txBody>
          <a:bodyPr>
            <a:normAutofit/>
          </a:bodyPr>
          <a:lstStyle/>
          <a:p>
            <a:r>
              <a:rPr lang="it-IT" sz="3200" dirty="0">
                <a:solidFill>
                  <a:srgbClr val="2683C8"/>
                </a:solidFill>
              </a:rPr>
              <a:t>3. </a:t>
            </a:r>
            <a:r>
              <a:rPr lang="it-IT" sz="3200" dirty="0">
                <a:solidFill>
                  <a:schemeClr val="accent2">
                    <a:lumMod val="50000"/>
                  </a:schemeClr>
                </a:solidFill>
              </a:rPr>
              <a:t>ripercussioni sull’accesso al credito</a:t>
            </a:r>
            <a:br>
              <a:rPr lang="it-IT" sz="3200" dirty="0">
                <a:solidFill>
                  <a:schemeClr val="accent2">
                    <a:lumMod val="50000"/>
                  </a:schemeClr>
                </a:solidFill>
              </a:rPr>
            </a:br>
            <a:r>
              <a:rPr lang="it-IT" sz="2800" dirty="0">
                <a:solidFill>
                  <a:schemeClr val="accent2">
                    <a:lumMod val="50000"/>
                  </a:schemeClr>
                </a:solidFill>
              </a:rPr>
              <a:t>Le trattative: la verifica del merito creditizio (segue)</a:t>
            </a:r>
            <a:endParaRPr lang="it-IT" sz="3200" dirty="0">
              <a:solidFill>
                <a:schemeClr val="accent2">
                  <a:lumMod val="50000"/>
                </a:schemeClr>
              </a:solidFill>
            </a:endParaRPr>
          </a:p>
        </p:txBody>
      </p:sp>
    </p:spTree>
    <p:extLst>
      <p:ext uri="{BB962C8B-B14F-4D97-AF65-F5344CB8AC3E}">
        <p14:creationId xmlns:p14="http://schemas.microsoft.com/office/powerpoint/2010/main" val="13280237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F2D4554A-3E5E-4173-A17E-CBB8F69FAA60}"/>
              </a:ext>
            </a:extLst>
          </p:cNvPr>
          <p:cNvSpPr>
            <a:spLocks noGrp="1"/>
          </p:cNvSpPr>
          <p:nvPr>
            <p:ph idx="1"/>
          </p:nvPr>
        </p:nvSpPr>
        <p:spPr>
          <a:xfrm>
            <a:off x="825500" y="1918592"/>
            <a:ext cx="10541000" cy="2855619"/>
          </a:xfrm>
        </p:spPr>
        <p:txBody>
          <a:bodyPr vert="horz" lIns="45720" tIns="45720" rIns="45720" bIns="45720" rtlCol="0" anchor="t">
            <a:noAutofit/>
          </a:bodyPr>
          <a:lstStyle/>
          <a:p>
            <a:pPr marL="429895" indent="-342900" algn="just">
              <a:lnSpc>
                <a:spcPct val="100000"/>
              </a:lnSpc>
              <a:spcBef>
                <a:spcPts val="0"/>
              </a:spcBef>
              <a:spcAft>
                <a:spcPts val="0"/>
              </a:spcAft>
              <a:buFont typeface="Wingdings" pitchFamily="2" charset="2"/>
              <a:buChar char="§"/>
            </a:pPr>
            <a:r>
              <a:rPr lang="it-IT" sz="1800" b="1" dirty="0">
                <a:solidFill>
                  <a:srgbClr val="2683C8"/>
                </a:solidFill>
                <a:hlinkClick r:id="rId2">
                  <a:extLst>
                    <a:ext uri="{A12FA001-AC4F-418D-AE19-62706E023703}">
                      <ahyp:hlinkClr xmlns:ahyp="http://schemas.microsoft.com/office/drawing/2018/hyperlinkcolor" val="tx"/>
                    </a:ext>
                  </a:extLst>
                </a:hlinkClick>
              </a:rPr>
              <a:t>BCE</a:t>
            </a:r>
            <a:r>
              <a:rPr lang="it-IT" sz="1800" b="1" dirty="0">
                <a:solidFill>
                  <a:srgbClr val="2683C8"/>
                </a:solidFill>
              </a:rPr>
              <a:t> </a:t>
            </a:r>
            <a:r>
              <a:rPr lang="it-IT" sz="1800" dirty="0">
                <a:solidFill>
                  <a:srgbClr val="134263"/>
                </a:solidFill>
              </a:rPr>
              <a:t>e</a:t>
            </a:r>
            <a:r>
              <a:rPr lang="it-IT" sz="1800" b="1" dirty="0">
                <a:solidFill>
                  <a:srgbClr val="2683C8"/>
                </a:solidFill>
              </a:rPr>
              <a:t> </a:t>
            </a:r>
            <a:r>
              <a:rPr lang="it-IT" sz="1800" b="1" dirty="0">
                <a:solidFill>
                  <a:srgbClr val="2683C8"/>
                </a:solidFill>
                <a:hlinkClick r:id="rId3">
                  <a:extLst>
                    <a:ext uri="{A12FA001-AC4F-418D-AE19-62706E023703}">
                      <ahyp:hlinkClr xmlns:ahyp="http://schemas.microsoft.com/office/drawing/2018/hyperlinkcolor" val="tx"/>
                    </a:ext>
                  </a:extLst>
                </a:hlinkClick>
              </a:rPr>
              <a:t>Banca d’Italia</a:t>
            </a:r>
            <a:r>
              <a:rPr lang="it-IT" sz="1800" dirty="0">
                <a:solidFill>
                  <a:schemeClr val="accent2">
                    <a:lumMod val="50000"/>
                  </a:schemeClr>
                </a:solidFill>
              </a:rPr>
              <a:t>:  «</a:t>
            </a:r>
            <a:r>
              <a:rPr lang="it-IT" sz="1800" i="1" dirty="0">
                <a:solidFill>
                  <a:schemeClr val="accent2">
                    <a:lumMod val="50000"/>
                  </a:schemeClr>
                </a:solidFill>
              </a:rPr>
              <a:t>Ci si attende che gli enti considerino i rischi climatici e ambientali nella valutazione delle garanzie reali. I rischi climatici e ambientali possono incidere sul valore delle garanzie. A tale proposito, gli enti dovrebbero prestare particolare attenzione all’ubicazione fisica e all’efficienza energetica degli immobili residenziali e non residenziali. Questi aspetti andrebbero integrati sia nel processo di determinazione del valore delle garanzie sia nel processo di revisione previsto dalla normativa applicabile</a:t>
            </a:r>
            <a:r>
              <a:rPr lang="it-IT" sz="1800" dirty="0">
                <a:solidFill>
                  <a:schemeClr val="accent2">
                    <a:lumMod val="50000"/>
                  </a:schemeClr>
                </a:solidFill>
              </a:rPr>
              <a:t>».</a:t>
            </a:r>
          </a:p>
          <a:p>
            <a:pPr marL="86995" indent="0" algn="just">
              <a:lnSpc>
                <a:spcPct val="100000"/>
              </a:lnSpc>
              <a:spcBef>
                <a:spcPts val="0"/>
              </a:spcBef>
              <a:spcAft>
                <a:spcPts val="0"/>
              </a:spcAft>
              <a:buNone/>
            </a:pPr>
            <a:endParaRPr lang="it-IT" sz="1800" dirty="0">
              <a:solidFill>
                <a:schemeClr val="accent2">
                  <a:lumMod val="50000"/>
                </a:schemeClr>
              </a:solidFill>
            </a:endParaRPr>
          </a:p>
          <a:p>
            <a:pPr marL="429895" indent="-342900" algn="just">
              <a:lnSpc>
                <a:spcPct val="100000"/>
              </a:lnSpc>
              <a:spcBef>
                <a:spcPts val="0"/>
              </a:spcBef>
              <a:spcAft>
                <a:spcPts val="0"/>
              </a:spcAft>
              <a:buFont typeface="Wingdings" pitchFamily="2" charset="2"/>
              <a:buChar char="§"/>
            </a:pPr>
            <a:r>
              <a:rPr lang="it-IT" sz="1800" b="1" dirty="0">
                <a:solidFill>
                  <a:srgbClr val="2683C8"/>
                </a:solidFill>
                <a:hlinkClick r:id="rId4">
                  <a:extLst>
                    <a:ext uri="{A12FA001-AC4F-418D-AE19-62706E023703}">
                      <ahyp:hlinkClr xmlns:ahyp="http://schemas.microsoft.com/office/drawing/2018/hyperlinkcolor" val="tx"/>
                    </a:ext>
                  </a:extLst>
                </a:hlinkClick>
              </a:rPr>
              <a:t>ABE</a:t>
            </a:r>
            <a:r>
              <a:rPr lang="it-IT" sz="1800" dirty="0">
                <a:solidFill>
                  <a:schemeClr val="accent2">
                    <a:lumMod val="50000"/>
                  </a:schemeClr>
                </a:solidFill>
              </a:rPr>
              <a:t>: «</a:t>
            </a:r>
            <a:r>
              <a:rPr lang="it-IT" sz="1800" i="1" dirty="0">
                <a:solidFill>
                  <a:schemeClr val="accent2">
                    <a:lumMod val="50000"/>
                  </a:schemeClr>
                </a:solidFill>
              </a:rPr>
              <a:t>la garanzia reale non dovrebbe essere di per sé un criterio dominante per l’approvazione di un finanziamento e </a:t>
            </a:r>
            <a:r>
              <a:rPr lang="it-IT" sz="1800" b="1" i="1" dirty="0">
                <a:solidFill>
                  <a:schemeClr val="accent2">
                    <a:lumMod val="50000"/>
                  </a:schemeClr>
                </a:solidFill>
              </a:rPr>
              <a:t>non può di per sé giustificare l’approvazione di un contratto di prestito</a:t>
            </a:r>
            <a:r>
              <a:rPr lang="it-IT" sz="1800" i="1" dirty="0">
                <a:solidFill>
                  <a:schemeClr val="accent2">
                    <a:lumMod val="50000"/>
                  </a:schemeClr>
                </a:solidFill>
              </a:rPr>
              <a:t>. La garanzia reale dovrebbe essere considerata la seconda via d’uscita dell’ente in caso di </a:t>
            </a:r>
            <a:r>
              <a:rPr lang="it-IT" sz="1800" dirty="0">
                <a:solidFill>
                  <a:schemeClr val="accent2">
                    <a:lumMod val="50000"/>
                  </a:schemeClr>
                </a:solidFill>
              </a:rPr>
              <a:t>default</a:t>
            </a:r>
            <a:r>
              <a:rPr lang="it-IT" sz="1800" i="1" dirty="0">
                <a:solidFill>
                  <a:schemeClr val="accent2">
                    <a:lumMod val="50000"/>
                  </a:schemeClr>
                </a:solidFill>
              </a:rPr>
              <a:t> o di deterioramento significativo del profilo di rischio e non la fonte primaria di rimborso</a:t>
            </a:r>
            <a:r>
              <a:rPr lang="it-IT" sz="1800" dirty="0">
                <a:solidFill>
                  <a:schemeClr val="accent2">
                    <a:lumMod val="50000"/>
                  </a:schemeClr>
                </a:solidFill>
              </a:rPr>
              <a:t>». </a:t>
            </a:r>
          </a:p>
          <a:p>
            <a:pPr marL="86995" indent="0" algn="ctr">
              <a:lnSpc>
                <a:spcPct val="100000"/>
              </a:lnSpc>
              <a:spcBef>
                <a:spcPts val="0"/>
              </a:spcBef>
              <a:spcAft>
                <a:spcPts val="0"/>
              </a:spcAft>
              <a:buNone/>
            </a:pPr>
            <a:endParaRPr lang="it-IT" sz="1800" b="1" dirty="0">
              <a:solidFill>
                <a:schemeClr val="accent2">
                  <a:lumMod val="50000"/>
                </a:schemeClr>
              </a:solidFill>
            </a:endParaRPr>
          </a:p>
          <a:p>
            <a:pPr marL="87313" indent="0" algn="just">
              <a:lnSpc>
                <a:spcPct val="100000"/>
              </a:lnSpc>
              <a:spcBef>
                <a:spcPts val="0"/>
              </a:spcBef>
              <a:spcAft>
                <a:spcPts val="0"/>
              </a:spcAft>
              <a:buNone/>
            </a:pPr>
            <a:endParaRPr lang="it-IT" sz="1800" dirty="0">
              <a:solidFill>
                <a:schemeClr val="accent2">
                  <a:lumMod val="50000"/>
                </a:schemeClr>
              </a:solidFill>
            </a:endParaRPr>
          </a:p>
          <a:p>
            <a:pPr marL="430213" indent="-342900" algn="just">
              <a:lnSpc>
                <a:spcPct val="100000"/>
              </a:lnSpc>
              <a:spcBef>
                <a:spcPts val="0"/>
              </a:spcBef>
              <a:spcAft>
                <a:spcPts val="0"/>
              </a:spcAft>
              <a:buFont typeface="Wingdings" pitchFamily="2" charset="2"/>
              <a:buChar char="Ø"/>
            </a:pPr>
            <a:endParaRPr lang="it-IT" sz="1800" dirty="0">
              <a:solidFill>
                <a:schemeClr val="accent2">
                  <a:lumMod val="50000"/>
                </a:schemeClr>
              </a:solidFill>
            </a:endParaRPr>
          </a:p>
        </p:txBody>
      </p:sp>
      <p:sp>
        <p:nvSpPr>
          <p:cNvPr id="8" name="Segnaposto numero diapositiva 7">
            <a:extLst>
              <a:ext uri="{FF2B5EF4-FFF2-40B4-BE49-F238E27FC236}">
                <a16:creationId xmlns:a16="http://schemas.microsoft.com/office/drawing/2014/main" id="{1319C6B9-C5B3-45CB-A998-6F454DBA00CD}"/>
              </a:ext>
            </a:extLst>
          </p:cNvPr>
          <p:cNvSpPr>
            <a:spLocks noGrp="1"/>
          </p:cNvSpPr>
          <p:nvPr>
            <p:ph type="sldNum" sz="quarter" idx="12"/>
          </p:nvPr>
        </p:nvSpPr>
        <p:spPr/>
        <p:txBody>
          <a:bodyPr/>
          <a:lstStyle/>
          <a:p>
            <a:pPr algn="r"/>
            <a:fld id="{4FAB73BC-B049-4115-A692-8D63A059BFB8}" type="slidenum">
              <a:rPr lang="en-US" smtClean="0"/>
              <a:pPr algn="r"/>
              <a:t>15</a:t>
            </a:fld>
            <a:endParaRPr lang="en-US" dirty="0"/>
          </a:p>
        </p:txBody>
      </p:sp>
      <p:sp>
        <p:nvSpPr>
          <p:cNvPr id="7" name="Rettangolo 6">
            <a:extLst>
              <a:ext uri="{FF2B5EF4-FFF2-40B4-BE49-F238E27FC236}">
                <a16:creationId xmlns:a16="http://schemas.microsoft.com/office/drawing/2014/main" id="{3F30F55C-CAD1-CE48-B8D5-2FB7307CE773}"/>
              </a:ext>
            </a:extLst>
          </p:cNvPr>
          <p:cNvSpPr/>
          <p:nvPr/>
        </p:nvSpPr>
        <p:spPr>
          <a:xfrm>
            <a:off x="4859700" y="0"/>
            <a:ext cx="2472600" cy="369332"/>
          </a:xfrm>
          <a:prstGeom prst="rect">
            <a:avLst/>
          </a:prstGeom>
        </p:spPr>
        <p:txBody>
          <a:bodyPr wrap="none">
            <a:spAutoFit/>
          </a:bodyPr>
          <a:lstStyle/>
          <a:p>
            <a:r>
              <a:rPr lang="en-US" dirty="0">
                <a:solidFill>
                  <a:srgbClr val="2683C6"/>
                </a:solidFill>
              </a:rPr>
              <a:t>Prof. Avv. Matteo De Poli</a:t>
            </a:r>
          </a:p>
        </p:txBody>
      </p:sp>
      <p:sp>
        <p:nvSpPr>
          <p:cNvPr id="9" name="Rettangolo 8">
            <a:extLst>
              <a:ext uri="{FF2B5EF4-FFF2-40B4-BE49-F238E27FC236}">
                <a16:creationId xmlns:a16="http://schemas.microsoft.com/office/drawing/2014/main" id="{109E7B3D-B5F8-A84C-8DCF-C4D469949BAD}"/>
              </a:ext>
            </a:extLst>
          </p:cNvPr>
          <p:cNvSpPr/>
          <p:nvPr/>
        </p:nvSpPr>
        <p:spPr>
          <a:xfrm>
            <a:off x="2914809" y="6488668"/>
            <a:ext cx="6362383" cy="369332"/>
          </a:xfrm>
          <a:prstGeom prst="rect">
            <a:avLst/>
          </a:prstGeom>
        </p:spPr>
        <p:txBody>
          <a:bodyPr wrap="none">
            <a:spAutoFit/>
          </a:bodyPr>
          <a:lstStyle/>
          <a:p>
            <a:r>
              <a:rPr lang="it-IT" dirty="0">
                <a:solidFill>
                  <a:srgbClr val="2683C7"/>
                </a:solidFill>
              </a:rPr>
              <a:t>Mitigazione del rischio climatico e accesso al credito, Firenze, 2023</a:t>
            </a:r>
          </a:p>
        </p:txBody>
      </p:sp>
      <p:sp>
        <p:nvSpPr>
          <p:cNvPr id="10" name="Titolo 1">
            <a:extLst>
              <a:ext uri="{FF2B5EF4-FFF2-40B4-BE49-F238E27FC236}">
                <a16:creationId xmlns:a16="http://schemas.microsoft.com/office/drawing/2014/main" id="{6717C23E-D8C1-0B45-8D52-6C80E3D55E0D}"/>
              </a:ext>
            </a:extLst>
          </p:cNvPr>
          <p:cNvSpPr>
            <a:spLocks noGrp="1"/>
          </p:cNvSpPr>
          <p:nvPr>
            <p:ph type="title"/>
          </p:nvPr>
        </p:nvSpPr>
        <p:spPr>
          <a:xfrm>
            <a:off x="825500" y="831273"/>
            <a:ext cx="9918700" cy="942110"/>
          </a:xfrm>
        </p:spPr>
        <p:txBody>
          <a:bodyPr>
            <a:normAutofit/>
          </a:bodyPr>
          <a:lstStyle/>
          <a:p>
            <a:r>
              <a:rPr lang="it-IT" sz="3200" dirty="0">
                <a:solidFill>
                  <a:srgbClr val="2683C8"/>
                </a:solidFill>
              </a:rPr>
              <a:t>3. </a:t>
            </a:r>
            <a:r>
              <a:rPr lang="it-IT" sz="3200" dirty="0">
                <a:solidFill>
                  <a:schemeClr val="accent2">
                    <a:lumMod val="50000"/>
                  </a:schemeClr>
                </a:solidFill>
              </a:rPr>
              <a:t>ripercussioni sull’accesso al credito</a:t>
            </a:r>
            <a:br>
              <a:rPr lang="it-IT" sz="3200" dirty="0">
                <a:solidFill>
                  <a:schemeClr val="accent2">
                    <a:lumMod val="50000"/>
                  </a:schemeClr>
                </a:solidFill>
              </a:rPr>
            </a:br>
            <a:r>
              <a:rPr lang="it-IT" sz="2800" dirty="0">
                <a:solidFill>
                  <a:schemeClr val="accent2">
                    <a:lumMod val="50000"/>
                  </a:schemeClr>
                </a:solidFill>
              </a:rPr>
              <a:t>le garanzie</a:t>
            </a:r>
            <a:endParaRPr lang="it-IT" sz="3200" dirty="0">
              <a:solidFill>
                <a:schemeClr val="accent2">
                  <a:lumMod val="50000"/>
                </a:schemeClr>
              </a:solidFill>
            </a:endParaRPr>
          </a:p>
        </p:txBody>
      </p:sp>
      <p:sp>
        <p:nvSpPr>
          <p:cNvPr id="14" name="Segnaposto contenuto 2">
            <a:extLst>
              <a:ext uri="{FF2B5EF4-FFF2-40B4-BE49-F238E27FC236}">
                <a16:creationId xmlns:a16="http://schemas.microsoft.com/office/drawing/2014/main" id="{AD06D469-B6C2-1241-9E89-F37AA32EC43B}"/>
              </a:ext>
            </a:extLst>
          </p:cNvPr>
          <p:cNvSpPr txBox="1">
            <a:spLocks/>
          </p:cNvSpPr>
          <p:nvPr/>
        </p:nvSpPr>
        <p:spPr>
          <a:xfrm>
            <a:off x="825500" y="4826088"/>
            <a:ext cx="6691581" cy="1662580"/>
          </a:xfrm>
          <a:prstGeom prst="rect">
            <a:avLst/>
          </a:prstGeom>
        </p:spPr>
        <p:txBody>
          <a:bodyPr vert="horz" lIns="45720" tIns="45720" rIns="45720" bIns="45720" rtlCol="0" anchor="t">
            <a:noAutofit/>
          </a:bodyPr>
          <a:lst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a:lstStyle>
          <a:p>
            <a:pPr marL="429895" indent="-342900" algn="just">
              <a:lnSpc>
                <a:spcPct val="100000"/>
              </a:lnSpc>
              <a:spcBef>
                <a:spcPts val="0"/>
              </a:spcBef>
              <a:spcAft>
                <a:spcPts val="0"/>
              </a:spcAft>
              <a:buFont typeface="Wingdings" pitchFamily="2" charset="2"/>
              <a:buChar char="§"/>
            </a:pPr>
            <a:r>
              <a:rPr lang="it-IT" sz="1800" b="1" dirty="0">
                <a:solidFill>
                  <a:schemeClr val="accent2">
                    <a:lumMod val="50000"/>
                  </a:schemeClr>
                </a:solidFill>
              </a:rPr>
              <a:t>Esempio</a:t>
            </a:r>
            <a:r>
              <a:rPr lang="it-IT" sz="1800" dirty="0">
                <a:solidFill>
                  <a:schemeClr val="accent2">
                    <a:lumMod val="50000"/>
                  </a:schemeClr>
                </a:solidFill>
              </a:rPr>
              <a:t>: finanziamento ad un impresa per la realizzazione di un capannone, con garanzia ipotecaria sullo stesso. La banca dovrà valutare se l’immobile è esposto a rischi fisici (sismicità della zona, stabilità idrogeologica, </a:t>
            </a:r>
            <a:r>
              <a:rPr lang="it-IT" sz="1800" i="1" dirty="0">
                <a:solidFill>
                  <a:schemeClr val="accent2">
                    <a:lumMod val="50000"/>
                  </a:schemeClr>
                </a:solidFill>
              </a:rPr>
              <a:t>etc</a:t>
            </a:r>
            <a:r>
              <a:rPr lang="it-IT" sz="1800" dirty="0">
                <a:solidFill>
                  <a:schemeClr val="accent2">
                    <a:lumMod val="50000"/>
                  </a:schemeClr>
                </a:solidFill>
              </a:rPr>
              <a:t>.) così come a quello di transizione (ad es., il suo valore potrebbe deprezzarsi perché costruito secondo standard energetici prossimi al superamento).</a:t>
            </a:r>
          </a:p>
          <a:p>
            <a:pPr marL="86995" indent="0" algn="ctr">
              <a:lnSpc>
                <a:spcPct val="100000"/>
              </a:lnSpc>
              <a:spcBef>
                <a:spcPts val="0"/>
              </a:spcBef>
              <a:spcAft>
                <a:spcPts val="0"/>
              </a:spcAft>
              <a:buFont typeface="Tw Cen MT" panose="020B0602020104020603" pitchFamily="34" charset="0"/>
              <a:buNone/>
            </a:pPr>
            <a:endParaRPr lang="it-IT" sz="1800" b="1" dirty="0">
              <a:solidFill>
                <a:schemeClr val="accent2">
                  <a:lumMod val="50000"/>
                </a:schemeClr>
              </a:solidFill>
            </a:endParaRPr>
          </a:p>
          <a:p>
            <a:pPr marL="87313" indent="0" algn="just">
              <a:lnSpc>
                <a:spcPct val="100000"/>
              </a:lnSpc>
              <a:spcBef>
                <a:spcPts val="0"/>
              </a:spcBef>
              <a:spcAft>
                <a:spcPts val="0"/>
              </a:spcAft>
              <a:buFont typeface="Tw Cen MT" panose="020B0602020104020603" pitchFamily="34" charset="0"/>
              <a:buNone/>
            </a:pPr>
            <a:endParaRPr lang="it-IT" sz="1800" dirty="0">
              <a:solidFill>
                <a:schemeClr val="accent2">
                  <a:lumMod val="50000"/>
                </a:schemeClr>
              </a:solidFill>
            </a:endParaRPr>
          </a:p>
          <a:p>
            <a:pPr marL="430213" indent="-342900" algn="just">
              <a:lnSpc>
                <a:spcPct val="100000"/>
              </a:lnSpc>
              <a:spcBef>
                <a:spcPts val="0"/>
              </a:spcBef>
              <a:spcAft>
                <a:spcPts val="0"/>
              </a:spcAft>
              <a:buFont typeface="Wingdings" pitchFamily="2" charset="2"/>
              <a:buChar char="Ø"/>
            </a:pPr>
            <a:endParaRPr lang="it-IT" sz="1800" dirty="0">
              <a:solidFill>
                <a:schemeClr val="accent2">
                  <a:lumMod val="50000"/>
                </a:schemeClr>
              </a:solidFill>
            </a:endParaRPr>
          </a:p>
        </p:txBody>
      </p:sp>
      <p:pic>
        <p:nvPicPr>
          <p:cNvPr id="15" name="Immagine 14">
            <a:extLst>
              <a:ext uri="{FF2B5EF4-FFF2-40B4-BE49-F238E27FC236}">
                <a16:creationId xmlns:a16="http://schemas.microsoft.com/office/drawing/2014/main" id="{0C7BEE8E-FEB6-204B-A368-09473A6B7A48}"/>
              </a:ext>
            </a:extLst>
          </p:cNvPr>
          <p:cNvPicPr>
            <a:picLocks noChangeAspect="1"/>
          </p:cNvPicPr>
          <p:nvPr/>
        </p:nvPicPr>
        <p:blipFill rotWithShape="1">
          <a:blip r:embed="rId5"/>
          <a:srcRect t="15929" b="15281"/>
          <a:stretch/>
        </p:blipFill>
        <p:spPr>
          <a:xfrm>
            <a:off x="8823366" y="4826088"/>
            <a:ext cx="2416925" cy="1662580"/>
          </a:xfrm>
          <a:prstGeom prst="rect">
            <a:avLst/>
          </a:prstGeom>
        </p:spPr>
      </p:pic>
    </p:spTree>
    <p:extLst>
      <p:ext uri="{BB962C8B-B14F-4D97-AF65-F5344CB8AC3E}">
        <p14:creationId xmlns:p14="http://schemas.microsoft.com/office/powerpoint/2010/main" val="7913233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F2D4554A-3E5E-4173-A17E-CBB8F69FAA60}"/>
              </a:ext>
            </a:extLst>
          </p:cNvPr>
          <p:cNvSpPr>
            <a:spLocks noGrp="1"/>
          </p:cNvSpPr>
          <p:nvPr>
            <p:ph idx="1"/>
          </p:nvPr>
        </p:nvSpPr>
        <p:spPr>
          <a:xfrm>
            <a:off x="825500" y="1942012"/>
            <a:ext cx="10541000" cy="1964970"/>
          </a:xfrm>
        </p:spPr>
        <p:txBody>
          <a:bodyPr vert="horz" lIns="45720" tIns="45720" rIns="45720" bIns="45720" rtlCol="0" anchor="t">
            <a:noAutofit/>
          </a:bodyPr>
          <a:lstStyle/>
          <a:p>
            <a:pPr marL="429895" indent="-342900" algn="just">
              <a:lnSpc>
                <a:spcPct val="100000"/>
              </a:lnSpc>
              <a:spcBef>
                <a:spcPts val="0"/>
              </a:spcBef>
              <a:spcAft>
                <a:spcPts val="1200"/>
              </a:spcAft>
              <a:buFont typeface="Wingdings" pitchFamily="2" charset="2"/>
              <a:buChar char="§"/>
            </a:pPr>
            <a:r>
              <a:rPr lang="it-IT" sz="2100" dirty="0">
                <a:solidFill>
                  <a:schemeClr val="accent2">
                    <a:lumMod val="50000"/>
                  </a:schemeClr>
                </a:solidFill>
              </a:rPr>
              <a:t>Efficace strumento di mitigazione del rischio climatico, specie in agricoltura (rinvio ad altre relazioni).</a:t>
            </a:r>
          </a:p>
          <a:p>
            <a:pPr marL="429895" indent="-342900" algn="just">
              <a:lnSpc>
                <a:spcPct val="100000"/>
              </a:lnSpc>
              <a:spcBef>
                <a:spcPts val="0"/>
              </a:spcBef>
              <a:spcAft>
                <a:spcPts val="1200"/>
              </a:spcAft>
              <a:buFont typeface="Wingdings" pitchFamily="2" charset="2"/>
              <a:buChar char="§"/>
            </a:pPr>
            <a:r>
              <a:rPr lang="it-IT" sz="2100" dirty="0">
                <a:solidFill>
                  <a:schemeClr val="accent2">
                    <a:lumMod val="50000"/>
                  </a:schemeClr>
                </a:solidFill>
              </a:rPr>
              <a:t>Il problema della </a:t>
            </a:r>
            <a:r>
              <a:rPr lang="it-IT" sz="2100" b="1" dirty="0">
                <a:solidFill>
                  <a:schemeClr val="accent2">
                    <a:lumMod val="50000"/>
                  </a:schemeClr>
                </a:solidFill>
              </a:rPr>
              <a:t>bancassicurazione</a:t>
            </a:r>
            <a:r>
              <a:rPr lang="it-IT" sz="2100" dirty="0">
                <a:solidFill>
                  <a:schemeClr val="accent2">
                    <a:lumMod val="50000"/>
                  </a:schemeClr>
                </a:solidFill>
              </a:rPr>
              <a:t>: se l’assicuratore è parte del gruppo della banca creditrice, si può parlare concretamente di trasferimento del rischio, posto che lo stesso permane a livello di gruppo?</a:t>
            </a:r>
          </a:p>
          <a:p>
            <a:pPr marL="86995" indent="0" algn="ctr">
              <a:lnSpc>
                <a:spcPct val="100000"/>
              </a:lnSpc>
              <a:spcBef>
                <a:spcPts val="0"/>
              </a:spcBef>
              <a:spcAft>
                <a:spcPts val="1200"/>
              </a:spcAft>
              <a:buNone/>
            </a:pPr>
            <a:endParaRPr lang="it-IT" b="1" dirty="0">
              <a:solidFill>
                <a:schemeClr val="accent2">
                  <a:lumMod val="50000"/>
                </a:schemeClr>
              </a:solidFill>
            </a:endParaRPr>
          </a:p>
          <a:p>
            <a:pPr marL="87313" indent="0" algn="just">
              <a:lnSpc>
                <a:spcPct val="100000"/>
              </a:lnSpc>
              <a:spcBef>
                <a:spcPts val="0"/>
              </a:spcBef>
              <a:spcAft>
                <a:spcPts val="1200"/>
              </a:spcAft>
              <a:buNone/>
            </a:pPr>
            <a:endParaRPr lang="it-IT" dirty="0">
              <a:solidFill>
                <a:schemeClr val="accent2">
                  <a:lumMod val="50000"/>
                </a:schemeClr>
              </a:solidFill>
            </a:endParaRPr>
          </a:p>
          <a:p>
            <a:pPr marL="430213" indent="-342900" algn="just">
              <a:lnSpc>
                <a:spcPct val="100000"/>
              </a:lnSpc>
              <a:spcBef>
                <a:spcPts val="0"/>
              </a:spcBef>
              <a:spcAft>
                <a:spcPts val="1200"/>
              </a:spcAft>
              <a:buFont typeface="Wingdings" pitchFamily="2" charset="2"/>
              <a:buChar char="Ø"/>
            </a:pPr>
            <a:endParaRPr lang="it-IT" dirty="0">
              <a:solidFill>
                <a:schemeClr val="accent2">
                  <a:lumMod val="50000"/>
                </a:schemeClr>
              </a:solidFill>
            </a:endParaRPr>
          </a:p>
        </p:txBody>
      </p:sp>
      <p:sp>
        <p:nvSpPr>
          <p:cNvPr id="8" name="Segnaposto numero diapositiva 7">
            <a:extLst>
              <a:ext uri="{FF2B5EF4-FFF2-40B4-BE49-F238E27FC236}">
                <a16:creationId xmlns:a16="http://schemas.microsoft.com/office/drawing/2014/main" id="{1319C6B9-C5B3-45CB-A998-6F454DBA00CD}"/>
              </a:ext>
            </a:extLst>
          </p:cNvPr>
          <p:cNvSpPr>
            <a:spLocks noGrp="1"/>
          </p:cNvSpPr>
          <p:nvPr>
            <p:ph type="sldNum" sz="quarter" idx="12"/>
          </p:nvPr>
        </p:nvSpPr>
        <p:spPr/>
        <p:txBody>
          <a:bodyPr/>
          <a:lstStyle/>
          <a:p>
            <a:pPr algn="r"/>
            <a:fld id="{4FAB73BC-B049-4115-A692-8D63A059BFB8}" type="slidenum">
              <a:rPr lang="en-US" smtClean="0"/>
              <a:pPr algn="r"/>
              <a:t>16</a:t>
            </a:fld>
            <a:endParaRPr lang="en-US" dirty="0"/>
          </a:p>
        </p:txBody>
      </p:sp>
      <p:sp>
        <p:nvSpPr>
          <p:cNvPr id="7" name="Rettangolo 6">
            <a:extLst>
              <a:ext uri="{FF2B5EF4-FFF2-40B4-BE49-F238E27FC236}">
                <a16:creationId xmlns:a16="http://schemas.microsoft.com/office/drawing/2014/main" id="{3F30F55C-CAD1-CE48-B8D5-2FB7307CE773}"/>
              </a:ext>
            </a:extLst>
          </p:cNvPr>
          <p:cNvSpPr/>
          <p:nvPr/>
        </p:nvSpPr>
        <p:spPr>
          <a:xfrm>
            <a:off x="4859700" y="0"/>
            <a:ext cx="2472600" cy="369332"/>
          </a:xfrm>
          <a:prstGeom prst="rect">
            <a:avLst/>
          </a:prstGeom>
        </p:spPr>
        <p:txBody>
          <a:bodyPr wrap="none">
            <a:spAutoFit/>
          </a:bodyPr>
          <a:lstStyle/>
          <a:p>
            <a:r>
              <a:rPr lang="en-US" dirty="0">
                <a:solidFill>
                  <a:srgbClr val="2683C6"/>
                </a:solidFill>
              </a:rPr>
              <a:t>Prof. Avv. Matteo De Poli</a:t>
            </a:r>
          </a:p>
        </p:txBody>
      </p:sp>
      <p:sp>
        <p:nvSpPr>
          <p:cNvPr id="9" name="Rettangolo 8">
            <a:extLst>
              <a:ext uri="{FF2B5EF4-FFF2-40B4-BE49-F238E27FC236}">
                <a16:creationId xmlns:a16="http://schemas.microsoft.com/office/drawing/2014/main" id="{109E7B3D-B5F8-A84C-8DCF-C4D469949BAD}"/>
              </a:ext>
            </a:extLst>
          </p:cNvPr>
          <p:cNvSpPr/>
          <p:nvPr/>
        </p:nvSpPr>
        <p:spPr>
          <a:xfrm>
            <a:off x="2914809" y="6488668"/>
            <a:ext cx="6362383" cy="369332"/>
          </a:xfrm>
          <a:prstGeom prst="rect">
            <a:avLst/>
          </a:prstGeom>
        </p:spPr>
        <p:txBody>
          <a:bodyPr wrap="none">
            <a:spAutoFit/>
          </a:bodyPr>
          <a:lstStyle/>
          <a:p>
            <a:r>
              <a:rPr lang="it-IT" dirty="0">
                <a:solidFill>
                  <a:srgbClr val="2683C7"/>
                </a:solidFill>
              </a:rPr>
              <a:t>Mitigazione del rischio climatico e accesso al credito, Firenze, 2023</a:t>
            </a:r>
          </a:p>
        </p:txBody>
      </p:sp>
      <p:sp>
        <p:nvSpPr>
          <p:cNvPr id="10" name="Titolo 1">
            <a:extLst>
              <a:ext uri="{FF2B5EF4-FFF2-40B4-BE49-F238E27FC236}">
                <a16:creationId xmlns:a16="http://schemas.microsoft.com/office/drawing/2014/main" id="{3A18642E-9544-3843-9654-C360C5838F05}"/>
              </a:ext>
            </a:extLst>
          </p:cNvPr>
          <p:cNvSpPr>
            <a:spLocks noGrp="1"/>
          </p:cNvSpPr>
          <p:nvPr>
            <p:ph type="title"/>
          </p:nvPr>
        </p:nvSpPr>
        <p:spPr>
          <a:xfrm>
            <a:off x="825500" y="831273"/>
            <a:ext cx="9918700" cy="942110"/>
          </a:xfrm>
        </p:spPr>
        <p:txBody>
          <a:bodyPr>
            <a:normAutofit/>
          </a:bodyPr>
          <a:lstStyle/>
          <a:p>
            <a:r>
              <a:rPr lang="it-IT" sz="3200" dirty="0">
                <a:solidFill>
                  <a:srgbClr val="2683C8"/>
                </a:solidFill>
              </a:rPr>
              <a:t>3. </a:t>
            </a:r>
            <a:r>
              <a:rPr lang="it-IT" sz="3200" dirty="0">
                <a:solidFill>
                  <a:schemeClr val="accent2">
                    <a:lumMod val="50000"/>
                  </a:schemeClr>
                </a:solidFill>
              </a:rPr>
              <a:t>ripercussioni sull’accesso al credito</a:t>
            </a:r>
            <a:br>
              <a:rPr lang="it-IT" sz="3200" dirty="0">
                <a:solidFill>
                  <a:schemeClr val="accent2">
                    <a:lumMod val="50000"/>
                  </a:schemeClr>
                </a:solidFill>
              </a:rPr>
            </a:br>
            <a:r>
              <a:rPr lang="it-IT" sz="2800" dirty="0">
                <a:solidFill>
                  <a:schemeClr val="accent2">
                    <a:lumMod val="50000"/>
                  </a:schemeClr>
                </a:solidFill>
              </a:rPr>
              <a:t>le polizze assicurative (brevi cenni)</a:t>
            </a:r>
            <a:endParaRPr lang="it-IT" sz="3200" dirty="0">
              <a:solidFill>
                <a:schemeClr val="accent2">
                  <a:lumMod val="50000"/>
                </a:schemeClr>
              </a:solidFill>
            </a:endParaRPr>
          </a:p>
        </p:txBody>
      </p:sp>
    </p:spTree>
    <p:extLst>
      <p:ext uri="{BB962C8B-B14F-4D97-AF65-F5344CB8AC3E}">
        <p14:creationId xmlns:p14="http://schemas.microsoft.com/office/powerpoint/2010/main" val="15029773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CED6CB9-7125-47A3-85EC-B5FE292E0684}"/>
              </a:ext>
            </a:extLst>
          </p:cNvPr>
          <p:cNvSpPr>
            <a:spLocks noGrp="1"/>
          </p:cNvSpPr>
          <p:nvPr>
            <p:ph type="title"/>
          </p:nvPr>
        </p:nvSpPr>
        <p:spPr>
          <a:xfrm>
            <a:off x="825500" y="831273"/>
            <a:ext cx="10541000" cy="942110"/>
          </a:xfrm>
        </p:spPr>
        <p:txBody>
          <a:bodyPr>
            <a:normAutofit/>
          </a:bodyPr>
          <a:lstStyle/>
          <a:p>
            <a:r>
              <a:rPr lang="it-IT" sz="3200" dirty="0">
                <a:solidFill>
                  <a:srgbClr val="2683C8"/>
                </a:solidFill>
              </a:rPr>
              <a:t>3. </a:t>
            </a:r>
            <a:r>
              <a:rPr lang="it-IT" sz="3200" dirty="0">
                <a:solidFill>
                  <a:schemeClr val="accent2">
                    <a:lumMod val="50000"/>
                  </a:schemeClr>
                </a:solidFill>
              </a:rPr>
              <a:t>ripercussioni sull’accesso al credito</a:t>
            </a:r>
            <a:br>
              <a:rPr lang="it-IT" sz="3200" dirty="0">
                <a:solidFill>
                  <a:schemeClr val="accent2">
                    <a:lumMod val="50000"/>
                  </a:schemeClr>
                </a:solidFill>
              </a:rPr>
            </a:br>
            <a:r>
              <a:rPr lang="it-IT" sz="2800" dirty="0">
                <a:solidFill>
                  <a:schemeClr val="accent2">
                    <a:lumMod val="50000"/>
                  </a:schemeClr>
                </a:solidFill>
              </a:rPr>
              <a:t>il monitoraggio dell’esposizione</a:t>
            </a:r>
            <a:endParaRPr lang="it-IT" sz="3200" dirty="0">
              <a:solidFill>
                <a:schemeClr val="accent2">
                  <a:lumMod val="50000"/>
                </a:schemeClr>
              </a:solidFill>
            </a:endParaRPr>
          </a:p>
        </p:txBody>
      </p:sp>
      <p:sp>
        <p:nvSpPr>
          <p:cNvPr id="3" name="Segnaposto contenuto 2">
            <a:extLst>
              <a:ext uri="{FF2B5EF4-FFF2-40B4-BE49-F238E27FC236}">
                <a16:creationId xmlns:a16="http://schemas.microsoft.com/office/drawing/2014/main" id="{F2D4554A-3E5E-4173-A17E-CBB8F69FAA60}"/>
              </a:ext>
            </a:extLst>
          </p:cNvPr>
          <p:cNvSpPr>
            <a:spLocks noGrp="1"/>
          </p:cNvSpPr>
          <p:nvPr>
            <p:ph idx="1"/>
          </p:nvPr>
        </p:nvSpPr>
        <p:spPr>
          <a:xfrm>
            <a:off x="825500" y="1942012"/>
            <a:ext cx="10541000" cy="4069044"/>
          </a:xfrm>
        </p:spPr>
        <p:txBody>
          <a:bodyPr vert="horz" lIns="45720" tIns="45720" rIns="45720" bIns="45720" rtlCol="0" anchor="t">
            <a:noAutofit/>
          </a:bodyPr>
          <a:lstStyle/>
          <a:p>
            <a:pPr marL="86995" indent="0" algn="just">
              <a:lnSpc>
                <a:spcPct val="100000"/>
              </a:lnSpc>
              <a:spcBef>
                <a:spcPts val="0"/>
              </a:spcBef>
              <a:spcAft>
                <a:spcPts val="1200"/>
              </a:spcAft>
              <a:buNone/>
            </a:pPr>
            <a:r>
              <a:rPr lang="it-IT" sz="2000" b="1" dirty="0">
                <a:solidFill>
                  <a:srgbClr val="2683C8"/>
                </a:solidFill>
                <a:hlinkClick r:id="rId2">
                  <a:extLst>
                    <a:ext uri="{A12FA001-AC4F-418D-AE19-62706E023703}">
                      <ahyp:hlinkClr xmlns:ahyp="http://schemas.microsoft.com/office/drawing/2018/hyperlinkcolor" val="tx"/>
                    </a:ext>
                  </a:extLst>
                </a:hlinkClick>
              </a:rPr>
              <a:t>ABE</a:t>
            </a:r>
            <a:r>
              <a:rPr lang="it-IT" sz="2000" dirty="0">
                <a:solidFill>
                  <a:schemeClr val="accent2">
                    <a:lumMod val="50000"/>
                  </a:schemeClr>
                </a:solidFill>
              </a:rPr>
              <a:t>: «</a:t>
            </a:r>
            <a:r>
              <a:rPr lang="it-IT" sz="2000" i="1" dirty="0">
                <a:solidFill>
                  <a:schemeClr val="accent2">
                    <a:lumMod val="50000"/>
                  </a:schemeClr>
                </a:solidFill>
              </a:rPr>
              <a:t>gli enti dovrebbero disporre di un </a:t>
            </a:r>
            <a:r>
              <a:rPr lang="it-IT" sz="2000" dirty="0">
                <a:solidFill>
                  <a:schemeClr val="accent2">
                    <a:lumMod val="50000"/>
                  </a:schemeClr>
                </a:solidFill>
              </a:rPr>
              <a:t>framework</a:t>
            </a:r>
            <a:r>
              <a:rPr lang="it-IT" sz="2000" i="1" dirty="0">
                <a:solidFill>
                  <a:schemeClr val="accent2">
                    <a:lumMod val="50000"/>
                  </a:schemeClr>
                </a:solidFill>
              </a:rPr>
              <a:t> di monitoraggio solido ed efficace, supportato da un’adeguata infrastruttura di dati, per assicurare che le informazioni relative alle loro esposizioni al rischio di credito, ai clienti e alle garanzie reali siano pertinenti e aggiornate, e che la segnalazione esterna sia affidabile, completa, aggiornata e tempestiva</a:t>
            </a:r>
            <a:r>
              <a:rPr lang="it-IT" sz="2000" dirty="0">
                <a:solidFill>
                  <a:schemeClr val="accent2">
                    <a:lumMod val="50000"/>
                  </a:schemeClr>
                </a:solidFill>
              </a:rPr>
              <a:t>».</a:t>
            </a:r>
          </a:p>
          <a:p>
            <a:pPr marL="86995" indent="0" algn="ctr">
              <a:lnSpc>
                <a:spcPct val="100000"/>
              </a:lnSpc>
              <a:spcBef>
                <a:spcPts val="0"/>
              </a:spcBef>
              <a:spcAft>
                <a:spcPts val="1200"/>
              </a:spcAft>
              <a:buNone/>
            </a:pPr>
            <a:r>
              <a:rPr lang="it-IT" sz="2000" dirty="0">
                <a:solidFill>
                  <a:srgbClr val="2683C8"/>
                </a:solidFill>
              </a:rPr>
              <a:t>↓</a:t>
            </a:r>
          </a:p>
          <a:p>
            <a:pPr marL="86995" indent="0" algn="just">
              <a:lnSpc>
                <a:spcPct val="100000"/>
              </a:lnSpc>
              <a:spcBef>
                <a:spcPts val="0"/>
              </a:spcBef>
              <a:spcAft>
                <a:spcPts val="1200"/>
              </a:spcAft>
              <a:buNone/>
            </a:pPr>
            <a:r>
              <a:rPr lang="it-IT" sz="2000" dirty="0">
                <a:solidFill>
                  <a:srgbClr val="134263"/>
                </a:solidFill>
              </a:rPr>
              <a:t>Il monitoraggio comprende anche il rischio climatico, ma …</a:t>
            </a:r>
          </a:p>
          <a:p>
            <a:pPr marL="86995" indent="0" algn="just">
              <a:lnSpc>
                <a:spcPct val="100000"/>
              </a:lnSpc>
              <a:spcBef>
                <a:spcPts val="0"/>
              </a:spcBef>
              <a:spcAft>
                <a:spcPts val="1200"/>
              </a:spcAft>
              <a:buNone/>
            </a:pPr>
            <a:r>
              <a:rPr lang="it-IT" sz="2000" dirty="0">
                <a:solidFill>
                  <a:srgbClr val="134263"/>
                </a:solidFill>
              </a:rPr>
              <a:t>la </a:t>
            </a:r>
            <a:r>
              <a:rPr lang="it-IT" sz="2000" i="1" dirty="0">
                <a:solidFill>
                  <a:srgbClr val="134263"/>
                </a:solidFill>
              </a:rPr>
              <a:t>soft law</a:t>
            </a:r>
            <a:r>
              <a:rPr lang="it-IT" sz="2000" dirty="0">
                <a:solidFill>
                  <a:srgbClr val="134263"/>
                </a:solidFill>
              </a:rPr>
              <a:t> non abbia ancora elaborato degli indicatori di preallerta (cc.dd. ‘‘</a:t>
            </a:r>
            <a:r>
              <a:rPr lang="it-IT" sz="2000" b="1" i="1" dirty="0">
                <a:solidFill>
                  <a:srgbClr val="134263"/>
                </a:solidFill>
              </a:rPr>
              <a:t>early warning</a:t>
            </a:r>
            <a:r>
              <a:rPr lang="it-IT" sz="2000" dirty="0">
                <a:solidFill>
                  <a:srgbClr val="134263"/>
                </a:solidFill>
              </a:rPr>
              <a:t>’’) specifici.</a:t>
            </a:r>
          </a:p>
          <a:p>
            <a:pPr marL="86995" indent="0" algn="just">
              <a:lnSpc>
                <a:spcPct val="100000"/>
              </a:lnSpc>
              <a:spcBef>
                <a:spcPts val="0"/>
              </a:spcBef>
              <a:spcAft>
                <a:spcPts val="1200"/>
              </a:spcAft>
              <a:buNone/>
            </a:pPr>
            <a:endParaRPr lang="it-IT" sz="2000" dirty="0">
              <a:solidFill>
                <a:schemeClr val="accent2">
                  <a:lumMod val="50000"/>
                </a:schemeClr>
              </a:solidFill>
            </a:endParaRPr>
          </a:p>
          <a:p>
            <a:pPr marL="429895" indent="-342900" algn="just">
              <a:lnSpc>
                <a:spcPct val="100000"/>
              </a:lnSpc>
              <a:spcBef>
                <a:spcPts val="0"/>
              </a:spcBef>
              <a:spcAft>
                <a:spcPts val="1200"/>
              </a:spcAft>
              <a:buFont typeface="Wingdings" pitchFamily="2" charset="2"/>
              <a:buChar char="§"/>
            </a:pPr>
            <a:endParaRPr lang="it-IT" sz="2000" dirty="0">
              <a:solidFill>
                <a:schemeClr val="accent2">
                  <a:lumMod val="50000"/>
                </a:schemeClr>
              </a:solidFill>
            </a:endParaRPr>
          </a:p>
          <a:p>
            <a:pPr marL="86995" indent="0" algn="ctr">
              <a:lnSpc>
                <a:spcPct val="100000"/>
              </a:lnSpc>
              <a:spcBef>
                <a:spcPts val="0"/>
              </a:spcBef>
              <a:spcAft>
                <a:spcPts val="1200"/>
              </a:spcAft>
              <a:buNone/>
            </a:pPr>
            <a:endParaRPr lang="it-IT" sz="2000" b="1" dirty="0">
              <a:solidFill>
                <a:schemeClr val="accent2">
                  <a:lumMod val="50000"/>
                </a:schemeClr>
              </a:solidFill>
            </a:endParaRPr>
          </a:p>
          <a:p>
            <a:pPr marL="87313" indent="0" algn="just">
              <a:lnSpc>
                <a:spcPct val="100000"/>
              </a:lnSpc>
              <a:spcBef>
                <a:spcPts val="0"/>
              </a:spcBef>
              <a:spcAft>
                <a:spcPts val="1200"/>
              </a:spcAft>
              <a:buNone/>
            </a:pPr>
            <a:endParaRPr lang="it-IT" sz="2000" dirty="0">
              <a:solidFill>
                <a:schemeClr val="accent2">
                  <a:lumMod val="50000"/>
                </a:schemeClr>
              </a:solidFill>
            </a:endParaRPr>
          </a:p>
          <a:p>
            <a:pPr marL="430213" indent="-342900" algn="just">
              <a:lnSpc>
                <a:spcPct val="100000"/>
              </a:lnSpc>
              <a:spcBef>
                <a:spcPts val="0"/>
              </a:spcBef>
              <a:spcAft>
                <a:spcPts val="1200"/>
              </a:spcAft>
              <a:buFont typeface="Wingdings" pitchFamily="2" charset="2"/>
              <a:buChar char="Ø"/>
            </a:pPr>
            <a:endParaRPr lang="it-IT" sz="2000" dirty="0">
              <a:solidFill>
                <a:schemeClr val="accent2">
                  <a:lumMod val="50000"/>
                </a:schemeClr>
              </a:solidFill>
            </a:endParaRPr>
          </a:p>
        </p:txBody>
      </p:sp>
      <p:sp>
        <p:nvSpPr>
          <p:cNvPr id="8" name="Segnaposto numero diapositiva 7">
            <a:extLst>
              <a:ext uri="{FF2B5EF4-FFF2-40B4-BE49-F238E27FC236}">
                <a16:creationId xmlns:a16="http://schemas.microsoft.com/office/drawing/2014/main" id="{1319C6B9-C5B3-45CB-A998-6F454DBA00CD}"/>
              </a:ext>
            </a:extLst>
          </p:cNvPr>
          <p:cNvSpPr>
            <a:spLocks noGrp="1"/>
          </p:cNvSpPr>
          <p:nvPr>
            <p:ph type="sldNum" sz="quarter" idx="12"/>
          </p:nvPr>
        </p:nvSpPr>
        <p:spPr/>
        <p:txBody>
          <a:bodyPr/>
          <a:lstStyle/>
          <a:p>
            <a:pPr algn="r"/>
            <a:fld id="{4FAB73BC-B049-4115-A692-8D63A059BFB8}" type="slidenum">
              <a:rPr lang="en-US" smtClean="0"/>
              <a:pPr algn="r"/>
              <a:t>17</a:t>
            </a:fld>
            <a:endParaRPr lang="en-US" dirty="0"/>
          </a:p>
        </p:txBody>
      </p:sp>
      <p:sp>
        <p:nvSpPr>
          <p:cNvPr id="7" name="Rettangolo 6">
            <a:extLst>
              <a:ext uri="{FF2B5EF4-FFF2-40B4-BE49-F238E27FC236}">
                <a16:creationId xmlns:a16="http://schemas.microsoft.com/office/drawing/2014/main" id="{3F30F55C-CAD1-CE48-B8D5-2FB7307CE773}"/>
              </a:ext>
            </a:extLst>
          </p:cNvPr>
          <p:cNvSpPr/>
          <p:nvPr/>
        </p:nvSpPr>
        <p:spPr>
          <a:xfrm>
            <a:off x="4859700" y="0"/>
            <a:ext cx="2472600" cy="369332"/>
          </a:xfrm>
          <a:prstGeom prst="rect">
            <a:avLst/>
          </a:prstGeom>
        </p:spPr>
        <p:txBody>
          <a:bodyPr wrap="none">
            <a:spAutoFit/>
          </a:bodyPr>
          <a:lstStyle/>
          <a:p>
            <a:r>
              <a:rPr lang="en-US" dirty="0">
                <a:solidFill>
                  <a:srgbClr val="2683C6"/>
                </a:solidFill>
              </a:rPr>
              <a:t>Prof. Avv. Matteo De Poli</a:t>
            </a:r>
          </a:p>
        </p:txBody>
      </p:sp>
      <p:sp>
        <p:nvSpPr>
          <p:cNvPr id="9" name="Rettangolo 8">
            <a:extLst>
              <a:ext uri="{FF2B5EF4-FFF2-40B4-BE49-F238E27FC236}">
                <a16:creationId xmlns:a16="http://schemas.microsoft.com/office/drawing/2014/main" id="{109E7B3D-B5F8-A84C-8DCF-C4D469949BAD}"/>
              </a:ext>
            </a:extLst>
          </p:cNvPr>
          <p:cNvSpPr/>
          <p:nvPr/>
        </p:nvSpPr>
        <p:spPr>
          <a:xfrm>
            <a:off x="2914809" y="6488668"/>
            <a:ext cx="6362383" cy="369332"/>
          </a:xfrm>
          <a:prstGeom prst="rect">
            <a:avLst/>
          </a:prstGeom>
        </p:spPr>
        <p:txBody>
          <a:bodyPr wrap="none">
            <a:spAutoFit/>
          </a:bodyPr>
          <a:lstStyle/>
          <a:p>
            <a:r>
              <a:rPr lang="it-IT" dirty="0">
                <a:solidFill>
                  <a:srgbClr val="2683C7"/>
                </a:solidFill>
              </a:rPr>
              <a:t>Mitigazione del rischio climatico e accesso al credito, Firenze, 2023</a:t>
            </a:r>
          </a:p>
        </p:txBody>
      </p:sp>
    </p:spTree>
    <p:extLst>
      <p:ext uri="{BB962C8B-B14F-4D97-AF65-F5344CB8AC3E}">
        <p14:creationId xmlns:p14="http://schemas.microsoft.com/office/powerpoint/2010/main" val="6404607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CED6CB9-7125-47A3-85EC-B5FE292E0684}"/>
              </a:ext>
            </a:extLst>
          </p:cNvPr>
          <p:cNvSpPr>
            <a:spLocks noGrp="1"/>
          </p:cNvSpPr>
          <p:nvPr>
            <p:ph type="title"/>
          </p:nvPr>
        </p:nvSpPr>
        <p:spPr>
          <a:xfrm>
            <a:off x="825500" y="831273"/>
            <a:ext cx="10541000" cy="942110"/>
          </a:xfrm>
        </p:spPr>
        <p:txBody>
          <a:bodyPr>
            <a:normAutofit/>
          </a:bodyPr>
          <a:lstStyle/>
          <a:p>
            <a:r>
              <a:rPr lang="it-IT" sz="3200" dirty="0">
                <a:solidFill>
                  <a:srgbClr val="2683C8"/>
                </a:solidFill>
              </a:rPr>
              <a:t>3. </a:t>
            </a:r>
            <a:r>
              <a:rPr lang="it-IT" sz="3200" dirty="0">
                <a:solidFill>
                  <a:schemeClr val="accent2">
                    <a:lumMod val="50000"/>
                  </a:schemeClr>
                </a:solidFill>
              </a:rPr>
              <a:t>ripercussioni sull’accesso al credito</a:t>
            </a:r>
            <a:br>
              <a:rPr lang="it-IT" sz="3200" dirty="0">
                <a:solidFill>
                  <a:schemeClr val="accent2">
                    <a:lumMod val="50000"/>
                  </a:schemeClr>
                </a:solidFill>
              </a:rPr>
            </a:br>
            <a:r>
              <a:rPr lang="it-IT" sz="2800" dirty="0">
                <a:solidFill>
                  <a:schemeClr val="accent2">
                    <a:lumMod val="50000"/>
                  </a:schemeClr>
                </a:solidFill>
              </a:rPr>
              <a:t>tecniche di monitoraggio dell’esposizione: i covenant</a:t>
            </a:r>
            <a:endParaRPr lang="it-IT" sz="3200" dirty="0">
              <a:solidFill>
                <a:schemeClr val="accent2">
                  <a:lumMod val="50000"/>
                </a:schemeClr>
              </a:solidFill>
            </a:endParaRPr>
          </a:p>
        </p:txBody>
      </p:sp>
      <p:sp>
        <p:nvSpPr>
          <p:cNvPr id="3" name="Segnaposto contenuto 2">
            <a:extLst>
              <a:ext uri="{FF2B5EF4-FFF2-40B4-BE49-F238E27FC236}">
                <a16:creationId xmlns:a16="http://schemas.microsoft.com/office/drawing/2014/main" id="{F2D4554A-3E5E-4173-A17E-CBB8F69FAA60}"/>
              </a:ext>
            </a:extLst>
          </p:cNvPr>
          <p:cNvSpPr>
            <a:spLocks noGrp="1"/>
          </p:cNvSpPr>
          <p:nvPr>
            <p:ph idx="1"/>
          </p:nvPr>
        </p:nvSpPr>
        <p:spPr>
          <a:xfrm>
            <a:off x="825500" y="1895684"/>
            <a:ext cx="10541000" cy="3341334"/>
          </a:xfrm>
        </p:spPr>
        <p:txBody>
          <a:bodyPr vert="horz" lIns="45720" tIns="45720" rIns="45720" bIns="45720" numCol="1" rtlCol="0" anchor="t">
            <a:noAutofit/>
          </a:bodyPr>
          <a:lstStyle/>
          <a:p>
            <a:pPr marL="86995" indent="0" algn="just">
              <a:lnSpc>
                <a:spcPct val="100000"/>
              </a:lnSpc>
              <a:spcBef>
                <a:spcPts val="0"/>
              </a:spcBef>
              <a:spcAft>
                <a:spcPts val="1200"/>
              </a:spcAft>
              <a:buNone/>
            </a:pPr>
            <a:r>
              <a:rPr lang="it-IT" sz="2000" i="1" dirty="0">
                <a:solidFill>
                  <a:schemeClr val="accent2">
                    <a:lumMod val="50000"/>
                  </a:schemeClr>
                </a:solidFill>
              </a:rPr>
              <a:t>Covenant</a:t>
            </a:r>
            <a:r>
              <a:rPr lang="it-IT" sz="2000" dirty="0">
                <a:solidFill>
                  <a:schemeClr val="accent2">
                    <a:lumMod val="50000"/>
                  </a:schemeClr>
                </a:solidFill>
              </a:rPr>
              <a:t> ‘‘tradizionali’’:</a:t>
            </a:r>
          </a:p>
          <a:p>
            <a:pPr marL="429895" indent="-342900" algn="just">
              <a:lnSpc>
                <a:spcPct val="100000"/>
              </a:lnSpc>
              <a:spcBef>
                <a:spcPts val="0"/>
              </a:spcBef>
              <a:spcAft>
                <a:spcPts val="1200"/>
              </a:spcAft>
              <a:buFont typeface="Wingdings" pitchFamily="2" charset="2"/>
              <a:buChar char="§"/>
            </a:pPr>
            <a:r>
              <a:rPr lang="it-IT" sz="2000" i="1" dirty="0">
                <a:solidFill>
                  <a:schemeClr val="accent2">
                    <a:lumMod val="50000"/>
                  </a:schemeClr>
                </a:solidFill>
              </a:rPr>
              <a:t>positive covenant </a:t>
            </a:r>
            <a:r>
              <a:rPr lang="it-IT" sz="2000" dirty="0">
                <a:solidFill>
                  <a:schemeClr val="accent2">
                    <a:lumMod val="50000"/>
                  </a:schemeClr>
                </a:solidFill>
              </a:rPr>
              <a:t>(ad es., </a:t>
            </a:r>
            <a:r>
              <a:rPr lang="it-IT" sz="2000" i="1" dirty="0">
                <a:solidFill>
                  <a:schemeClr val="accent2">
                    <a:lumMod val="50000"/>
                  </a:schemeClr>
                </a:solidFill>
              </a:rPr>
              <a:t>informative covenant</a:t>
            </a:r>
            <a:r>
              <a:rPr lang="it-IT" sz="2000" dirty="0">
                <a:solidFill>
                  <a:schemeClr val="accent2">
                    <a:lumMod val="50000"/>
                  </a:schemeClr>
                </a:solidFill>
              </a:rPr>
              <a:t> relativi a determinati dati finanziari…).</a:t>
            </a:r>
          </a:p>
          <a:p>
            <a:pPr marL="429895" indent="-342900" algn="just">
              <a:lnSpc>
                <a:spcPct val="100000"/>
              </a:lnSpc>
              <a:spcBef>
                <a:spcPts val="0"/>
              </a:spcBef>
              <a:spcAft>
                <a:spcPts val="1200"/>
              </a:spcAft>
              <a:buFont typeface="Wingdings" pitchFamily="2" charset="2"/>
              <a:buChar char="§"/>
            </a:pPr>
            <a:r>
              <a:rPr lang="it-IT" sz="2000" i="1" dirty="0">
                <a:solidFill>
                  <a:schemeClr val="accent2">
                    <a:lumMod val="50000"/>
                  </a:schemeClr>
                </a:solidFill>
              </a:rPr>
              <a:t>negative covenant </a:t>
            </a:r>
            <a:r>
              <a:rPr lang="it-IT" sz="2000" dirty="0">
                <a:solidFill>
                  <a:schemeClr val="accent2">
                    <a:lumMod val="50000"/>
                  </a:schemeClr>
                </a:solidFill>
              </a:rPr>
              <a:t>(ad es., divieto di distribuire utili…)</a:t>
            </a:r>
            <a:endParaRPr lang="it-IT" sz="2000" b="1" dirty="0">
              <a:solidFill>
                <a:schemeClr val="accent2">
                  <a:lumMod val="50000"/>
                </a:schemeClr>
              </a:solidFill>
            </a:endParaRPr>
          </a:p>
          <a:p>
            <a:pPr marL="87313" indent="0" algn="ctr">
              <a:lnSpc>
                <a:spcPct val="100000"/>
              </a:lnSpc>
              <a:spcBef>
                <a:spcPts val="0"/>
              </a:spcBef>
              <a:spcAft>
                <a:spcPts val="1200"/>
              </a:spcAft>
              <a:buNone/>
            </a:pPr>
            <a:r>
              <a:rPr lang="it-IT" sz="2000" dirty="0">
                <a:solidFill>
                  <a:srgbClr val="2683C8"/>
                </a:solidFill>
              </a:rPr>
              <a:t>↓</a:t>
            </a:r>
          </a:p>
          <a:p>
            <a:pPr marL="86995" indent="0" algn="just">
              <a:lnSpc>
                <a:spcPct val="100000"/>
              </a:lnSpc>
              <a:spcBef>
                <a:spcPts val="0"/>
              </a:spcBef>
              <a:spcAft>
                <a:spcPts val="1200"/>
              </a:spcAft>
              <a:buNone/>
            </a:pPr>
            <a:r>
              <a:rPr lang="it-IT" sz="2000" b="1" i="1" dirty="0">
                <a:solidFill>
                  <a:schemeClr val="accent2">
                    <a:lumMod val="50000"/>
                  </a:schemeClr>
                </a:solidFill>
              </a:rPr>
              <a:t>Covenant</a:t>
            </a:r>
            <a:r>
              <a:rPr lang="it-IT" sz="2000" b="1" dirty="0">
                <a:solidFill>
                  <a:schemeClr val="accent2">
                    <a:lumMod val="50000"/>
                  </a:schemeClr>
                </a:solidFill>
              </a:rPr>
              <a:t> ‘‘</a:t>
            </a:r>
            <a:r>
              <a:rPr lang="it-IT" sz="2000" b="1" i="1" dirty="0" err="1">
                <a:solidFill>
                  <a:schemeClr val="accent2">
                    <a:lumMod val="50000"/>
                  </a:schemeClr>
                </a:solidFill>
              </a:rPr>
              <a:t>climate</a:t>
            </a:r>
            <a:r>
              <a:rPr lang="it-IT" sz="2000" b="1" i="1" dirty="0">
                <a:solidFill>
                  <a:schemeClr val="accent2">
                    <a:lumMod val="50000"/>
                  </a:schemeClr>
                </a:solidFill>
              </a:rPr>
              <a:t> sensitive</a:t>
            </a:r>
            <a:r>
              <a:rPr lang="it-IT" sz="2000" b="1" dirty="0">
                <a:solidFill>
                  <a:schemeClr val="accent2">
                    <a:lumMod val="50000"/>
                  </a:schemeClr>
                </a:solidFill>
              </a:rPr>
              <a:t>’’</a:t>
            </a:r>
            <a:r>
              <a:rPr lang="it-IT" sz="2000" dirty="0">
                <a:solidFill>
                  <a:schemeClr val="accent2">
                    <a:lumMod val="50000"/>
                  </a:schemeClr>
                </a:solidFill>
              </a:rPr>
              <a:t>:</a:t>
            </a:r>
          </a:p>
          <a:p>
            <a:pPr marL="429895" indent="-342900" algn="just">
              <a:lnSpc>
                <a:spcPct val="100000"/>
              </a:lnSpc>
              <a:spcBef>
                <a:spcPts val="0"/>
              </a:spcBef>
              <a:spcAft>
                <a:spcPts val="1200"/>
              </a:spcAft>
              <a:buFont typeface="Wingdings" pitchFamily="2" charset="2"/>
              <a:buChar char="§"/>
            </a:pPr>
            <a:r>
              <a:rPr lang="it-IT" sz="2000" i="1" dirty="0">
                <a:solidFill>
                  <a:schemeClr val="accent2">
                    <a:lumMod val="50000"/>
                  </a:schemeClr>
                </a:solidFill>
              </a:rPr>
              <a:t>positive covenant </a:t>
            </a:r>
            <a:r>
              <a:rPr lang="it-IT" sz="2000" dirty="0">
                <a:solidFill>
                  <a:schemeClr val="accent2">
                    <a:lumMod val="50000"/>
                  </a:schemeClr>
                </a:solidFill>
              </a:rPr>
              <a:t>(ad es., </a:t>
            </a:r>
            <a:r>
              <a:rPr lang="it-IT" sz="2000" i="1" dirty="0">
                <a:solidFill>
                  <a:schemeClr val="accent2">
                    <a:lumMod val="50000"/>
                  </a:schemeClr>
                </a:solidFill>
              </a:rPr>
              <a:t>informative covenant</a:t>
            </a:r>
            <a:r>
              <a:rPr lang="it-IT" sz="2000" dirty="0">
                <a:solidFill>
                  <a:schemeClr val="accent2">
                    <a:lumMod val="50000"/>
                  </a:schemeClr>
                </a:solidFill>
              </a:rPr>
              <a:t> relativi a determinati eventi climatici…).</a:t>
            </a:r>
          </a:p>
          <a:p>
            <a:pPr marL="429895" indent="-342900" algn="just">
              <a:lnSpc>
                <a:spcPct val="100000"/>
              </a:lnSpc>
              <a:spcBef>
                <a:spcPts val="0"/>
              </a:spcBef>
              <a:spcAft>
                <a:spcPts val="1200"/>
              </a:spcAft>
              <a:buFont typeface="Wingdings" pitchFamily="2" charset="2"/>
              <a:buChar char="§"/>
            </a:pPr>
            <a:r>
              <a:rPr lang="it-IT" sz="2000" i="1" dirty="0">
                <a:solidFill>
                  <a:schemeClr val="accent2">
                    <a:lumMod val="50000"/>
                  </a:schemeClr>
                </a:solidFill>
              </a:rPr>
              <a:t>negative covenant </a:t>
            </a:r>
            <a:r>
              <a:rPr lang="it-IT" sz="2000" dirty="0">
                <a:solidFill>
                  <a:schemeClr val="accent2">
                    <a:lumMod val="50000"/>
                  </a:schemeClr>
                </a:solidFill>
              </a:rPr>
              <a:t>(ad es., divieto di superare determinate emissioni di CO2).</a:t>
            </a:r>
            <a:endParaRPr lang="it-IT" sz="2000" b="1" dirty="0">
              <a:solidFill>
                <a:schemeClr val="accent2">
                  <a:lumMod val="50000"/>
                </a:schemeClr>
              </a:solidFill>
            </a:endParaRPr>
          </a:p>
          <a:p>
            <a:pPr marL="87313" indent="0" algn="just">
              <a:lnSpc>
                <a:spcPct val="100000"/>
              </a:lnSpc>
              <a:spcBef>
                <a:spcPts val="0"/>
              </a:spcBef>
              <a:spcAft>
                <a:spcPts val="1200"/>
              </a:spcAft>
              <a:buNone/>
            </a:pPr>
            <a:endParaRPr lang="it-IT" sz="2000" dirty="0">
              <a:solidFill>
                <a:schemeClr val="accent2">
                  <a:lumMod val="50000"/>
                </a:schemeClr>
              </a:solidFill>
            </a:endParaRPr>
          </a:p>
          <a:p>
            <a:pPr marL="430213" indent="-342900" algn="just">
              <a:lnSpc>
                <a:spcPct val="100000"/>
              </a:lnSpc>
              <a:spcBef>
                <a:spcPts val="0"/>
              </a:spcBef>
              <a:spcAft>
                <a:spcPts val="1200"/>
              </a:spcAft>
              <a:buFont typeface="Wingdings" pitchFamily="2" charset="2"/>
              <a:buChar char="Ø"/>
            </a:pPr>
            <a:endParaRPr lang="it-IT" sz="2000" dirty="0">
              <a:solidFill>
                <a:schemeClr val="accent2">
                  <a:lumMod val="50000"/>
                </a:schemeClr>
              </a:solidFill>
            </a:endParaRPr>
          </a:p>
        </p:txBody>
      </p:sp>
      <p:sp>
        <p:nvSpPr>
          <p:cNvPr id="8" name="Segnaposto numero diapositiva 7">
            <a:extLst>
              <a:ext uri="{FF2B5EF4-FFF2-40B4-BE49-F238E27FC236}">
                <a16:creationId xmlns:a16="http://schemas.microsoft.com/office/drawing/2014/main" id="{1319C6B9-C5B3-45CB-A998-6F454DBA00CD}"/>
              </a:ext>
            </a:extLst>
          </p:cNvPr>
          <p:cNvSpPr>
            <a:spLocks noGrp="1"/>
          </p:cNvSpPr>
          <p:nvPr>
            <p:ph type="sldNum" sz="quarter" idx="12"/>
          </p:nvPr>
        </p:nvSpPr>
        <p:spPr/>
        <p:txBody>
          <a:bodyPr/>
          <a:lstStyle/>
          <a:p>
            <a:pPr algn="r"/>
            <a:fld id="{4FAB73BC-B049-4115-A692-8D63A059BFB8}" type="slidenum">
              <a:rPr lang="en-US" smtClean="0"/>
              <a:pPr algn="r"/>
              <a:t>18</a:t>
            </a:fld>
            <a:endParaRPr lang="en-US" dirty="0"/>
          </a:p>
        </p:txBody>
      </p:sp>
      <p:sp>
        <p:nvSpPr>
          <p:cNvPr id="7" name="Rettangolo 6">
            <a:extLst>
              <a:ext uri="{FF2B5EF4-FFF2-40B4-BE49-F238E27FC236}">
                <a16:creationId xmlns:a16="http://schemas.microsoft.com/office/drawing/2014/main" id="{3F30F55C-CAD1-CE48-B8D5-2FB7307CE773}"/>
              </a:ext>
            </a:extLst>
          </p:cNvPr>
          <p:cNvSpPr/>
          <p:nvPr/>
        </p:nvSpPr>
        <p:spPr>
          <a:xfrm>
            <a:off x="4859700" y="0"/>
            <a:ext cx="2472600" cy="369332"/>
          </a:xfrm>
          <a:prstGeom prst="rect">
            <a:avLst/>
          </a:prstGeom>
        </p:spPr>
        <p:txBody>
          <a:bodyPr wrap="none">
            <a:spAutoFit/>
          </a:bodyPr>
          <a:lstStyle/>
          <a:p>
            <a:r>
              <a:rPr lang="en-US" dirty="0">
                <a:solidFill>
                  <a:srgbClr val="2683C6"/>
                </a:solidFill>
              </a:rPr>
              <a:t>Prof. Avv. Matteo De Poli</a:t>
            </a:r>
          </a:p>
        </p:txBody>
      </p:sp>
      <p:sp>
        <p:nvSpPr>
          <p:cNvPr id="9" name="Rettangolo 8">
            <a:extLst>
              <a:ext uri="{FF2B5EF4-FFF2-40B4-BE49-F238E27FC236}">
                <a16:creationId xmlns:a16="http://schemas.microsoft.com/office/drawing/2014/main" id="{109E7B3D-B5F8-A84C-8DCF-C4D469949BAD}"/>
              </a:ext>
            </a:extLst>
          </p:cNvPr>
          <p:cNvSpPr/>
          <p:nvPr/>
        </p:nvSpPr>
        <p:spPr>
          <a:xfrm>
            <a:off x="2914809" y="6488668"/>
            <a:ext cx="6362383" cy="369332"/>
          </a:xfrm>
          <a:prstGeom prst="rect">
            <a:avLst/>
          </a:prstGeom>
        </p:spPr>
        <p:txBody>
          <a:bodyPr wrap="none">
            <a:spAutoFit/>
          </a:bodyPr>
          <a:lstStyle/>
          <a:p>
            <a:r>
              <a:rPr lang="it-IT" dirty="0">
                <a:solidFill>
                  <a:srgbClr val="2683C7"/>
                </a:solidFill>
              </a:rPr>
              <a:t>Mitigazione del rischio climatico e accesso al credito, Firenze, 2023</a:t>
            </a:r>
          </a:p>
        </p:txBody>
      </p:sp>
    </p:spTree>
    <p:extLst>
      <p:ext uri="{BB962C8B-B14F-4D97-AF65-F5344CB8AC3E}">
        <p14:creationId xmlns:p14="http://schemas.microsoft.com/office/powerpoint/2010/main" val="13962381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CED6CB9-7125-47A3-85EC-B5FE292E0684}"/>
              </a:ext>
            </a:extLst>
          </p:cNvPr>
          <p:cNvSpPr>
            <a:spLocks noGrp="1"/>
          </p:cNvSpPr>
          <p:nvPr>
            <p:ph type="title"/>
          </p:nvPr>
        </p:nvSpPr>
        <p:spPr>
          <a:xfrm>
            <a:off x="825500" y="831273"/>
            <a:ext cx="9918700" cy="942110"/>
          </a:xfrm>
        </p:spPr>
        <p:txBody>
          <a:bodyPr>
            <a:normAutofit/>
          </a:bodyPr>
          <a:lstStyle/>
          <a:p>
            <a:r>
              <a:rPr lang="it-IT" sz="3200" dirty="0">
                <a:solidFill>
                  <a:schemeClr val="accent2">
                    <a:lumMod val="50000"/>
                  </a:schemeClr>
                </a:solidFill>
              </a:rPr>
              <a:t>Indice</a:t>
            </a:r>
          </a:p>
        </p:txBody>
      </p:sp>
      <p:sp>
        <p:nvSpPr>
          <p:cNvPr id="3" name="Segnaposto contenuto 2">
            <a:extLst>
              <a:ext uri="{FF2B5EF4-FFF2-40B4-BE49-F238E27FC236}">
                <a16:creationId xmlns:a16="http://schemas.microsoft.com/office/drawing/2014/main" id="{F2D4554A-3E5E-4173-A17E-CBB8F69FAA60}"/>
              </a:ext>
            </a:extLst>
          </p:cNvPr>
          <p:cNvSpPr>
            <a:spLocks noGrp="1"/>
          </p:cNvSpPr>
          <p:nvPr>
            <p:ph idx="1"/>
          </p:nvPr>
        </p:nvSpPr>
        <p:spPr>
          <a:xfrm>
            <a:off x="825500" y="1942011"/>
            <a:ext cx="10541000" cy="4250971"/>
          </a:xfrm>
        </p:spPr>
        <p:txBody>
          <a:bodyPr vert="horz" lIns="45720" tIns="45720" rIns="45720" bIns="45720" rtlCol="0" anchor="t">
            <a:noAutofit/>
          </a:bodyPr>
          <a:lstStyle/>
          <a:p>
            <a:pPr marL="544513" indent="-457200" algn="just">
              <a:lnSpc>
                <a:spcPct val="100000"/>
              </a:lnSpc>
              <a:spcBef>
                <a:spcPts val="0"/>
              </a:spcBef>
              <a:spcAft>
                <a:spcPts val="0"/>
              </a:spcAft>
              <a:buAutoNum type="arabicPeriod"/>
            </a:pPr>
            <a:r>
              <a:rPr lang="it-IT" sz="2400" dirty="0">
                <a:solidFill>
                  <a:schemeClr val="accent2">
                    <a:lumMod val="50000"/>
                  </a:schemeClr>
                </a:solidFill>
              </a:rPr>
              <a:t>Premessa</a:t>
            </a:r>
          </a:p>
          <a:p>
            <a:pPr marL="544513" indent="-457200" algn="just">
              <a:lnSpc>
                <a:spcPct val="100000"/>
              </a:lnSpc>
              <a:spcBef>
                <a:spcPts val="0"/>
              </a:spcBef>
              <a:spcAft>
                <a:spcPts val="0"/>
              </a:spcAft>
              <a:buAutoNum type="arabicPeriod"/>
            </a:pPr>
            <a:endParaRPr lang="it-IT" sz="2400" dirty="0">
              <a:solidFill>
                <a:schemeClr val="accent2">
                  <a:lumMod val="50000"/>
                </a:schemeClr>
              </a:solidFill>
            </a:endParaRPr>
          </a:p>
          <a:p>
            <a:pPr marL="544513" indent="-457200" algn="just">
              <a:lnSpc>
                <a:spcPct val="100000"/>
              </a:lnSpc>
              <a:spcBef>
                <a:spcPts val="0"/>
              </a:spcBef>
              <a:spcAft>
                <a:spcPts val="0"/>
              </a:spcAft>
              <a:buAutoNum type="arabicPeriod"/>
            </a:pPr>
            <a:r>
              <a:rPr lang="it-IT" sz="2400" dirty="0">
                <a:solidFill>
                  <a:schemeClr val="accent2">
                    <a:lumMod val="50000"/>
                  </a:schemeClr>
                </a:solidFill>
              </a:rPr>
              <a:t>La normativa di riferimento</a:t>
            </a:r>
          </a:p>
          <a:p>
            <a:pPr marL="544513" indent="-457200" algn="just">
              <a:lnSpc>
                <a:spcPct val="100000"/>
              </a:lnSpc>
              <a:spcBef>
                <a:spcPts val="0"/>
              </a:spcBef>
              <a:spcAft>
                <a:spcPts val="0"/>
              </a:spcAft>
              <a:buAutoNum type="arabicPeriod"/>
            </a:pPr>
            <a:endParaRPr lang="it-IT" sz="2400" dirty="0">
              <a:solidFill>
                <a:schemeClr val="accent2">
                  <a:lumMod val="50000"/>
                </a:schemeClr>
              </a:solidFill>
            </a:endParaRPr>
          </a:p>
          <a:p>
            <a:pPr marL="544195" indent="-457200" algn="just">
              <a:lnSpc>
                <a:spcPct val="100000"/>
              </a:lnSpc>
              <a:spcBef>
                <a:spcPts val="0"/>
              </a:spcBef>
              <a:spcAft>
                <a:spcPts val="0"/>
              </a:spcAft>
              <a:buAutoNum type="arabicPeriod"/>
            </a:pPr>
            <a:r>
              <a:rPr lang="it-IT" sz="2400" dirty="0">
                <a:solidFill>
                  <a:schemeClr val="accent2">
                    <a:lumMod val="50000"/>
                  </a:schemeClr>
                </a:solidFill>
              </a:rPr>
              <a:t>Ripercussioni sull’accesso al credito</a:t>
            </a:r>
          </a:p>
          <a:p>
            <a:pPr marL="544195" indent="-457200" algn="just">
              <a:lnSpc>
                <a:spcPct val="100000"/>
              </a:lnSpc>
              <a:spcBef>
                <a:spcPts val="0"/>
              </a:spcBef>
              <a:spcAft>
                <a:spcPts val="0"/>
              </a:spcAft>
              <a:buAutoNum type="arabicPeriod"/>
            </a:pPr>
            <a:endParaRPr lang="it-IT" sz="2400" dirty="0">
              <a:solidFill>
                <a:schemeClr val="accent2">
                  <a:lumMod val="50000"/>
                </a:schemeClr>
              </a:solidFill>
            </a:endParaRPr>
          </a:p>
          <a:p>
            <a:pPr marL="544195" indent="-457200" algn="just">
              <a:lnSpc>
                <a:spcPct val="100000"/>
              </a:lnSpc>
              <a:spcBef>
                <a:spcPts val="0"/>
              </a:spcBef>
              <a:spcAft>
                <a:spcPts val="0"/>
              </a:spcAft>
              <a:buAutoNum type="arabicPeriod"/>
            </a:pPr>
            <a:r>
              <a:rPr lang="it-IT" sz="2400" dirty="0">
                <a:solidFill>
                  <a:schemeClr val="accent2">
                    <a:lumMod val="50000"/>
                  </a:schemeClr>
                </a:solidFill>
              </a:rPr>
              <a:t>Conclusioni</a:t>
            </a:r>
          </a:p>
        </p:txBody>
      </p:sp>
      <p:sp>
        <p:nvSpPr>
          <p:cNvPr id="8" name="Segnaposto numero diapositiva 7">
            <a:extLst>
              <a:ext uri="{FF2B5EF4-FFF2-40B4-BE49-F238E27FC236}">
                <a16:creationId xmlns:a16="http://schemas.microsoft.com/office/drawing/2014/main" id="{1319C6B9-C5B3-45CB-A998-6F454DBA00CD}"/>
              </a:ext>
            </a:extLst>
          </p:cNvPr>
          <p:cNvSpPr>
            <a:spLocks noGrp="1"/>
          </p:cNvSpPr>
          <p:nvPr>
            <p:ph type="sldNum" sz="quarter" idx="12"/>
          </p:nvPr>
        </p:nvSpPr>
        <p:spPr/>
        <p:txBody>
          <a:bodyPr/>
          <a:lstStyle/>
          <a:p>
            <a:pPr algn="r"/>
            <a:fld id="{4FAB73BC-B049-4115-A692-8D63A059BFB8}" type="slidenum">
              <a:rPr lang="en-US" smtClean="0"/>
              <a:pPr algn="r"/>
              <a:t>1</a:t>
            </a:fld>
            <a:endParaRPr lang="en-US" dirty="0"/>
          </a:p>
        </p:txBody>
      </p:sp>
      <p:sp>
        <p:nvSpPr>
          <p:cNvPr id="9" name="Rettangolo 8">
            <a:extLst>
              <a:ext uri="{FF2B5EF4-FFF2-40B4-BE49-F238E27FC236}">
                <a16:creationId xmlns:a16="http://schemas.microsoft.com/office/drawing/2014/main" id="{B9270FEA-17D8-DE49-8B99-AC0062B503E2}"/>
              </a:ext>
            </a:extLst>
          </p:cNvPr>
          <p:cNvSpPr/>
          <p:nvPr/>
        </p:nvSpPr>
        <p:spPr>
          <a:xfrm>
            <a:off x="4859700" y="0"/>
            <a:ext cx="2472600" cy="369332"/>
          </a:xfrm>
          <a:prstGeom prst="rect">
            <a:avLst/>
          </a:prstGeom>
        </p:spPr>
        <p:txBody>
          <a:bodyPr wrap="none">
            <a:spAutoFit/>
          </a:bodyPr>
          <a:lstStyle/>
          <a:p>
            <a:r>
              <a:rPr lang="en-US" dirty="0">
                <a:solidFill>
                  <a:srgbClr val="2683C6"/>
                </a:solidFill>
              </a:rPr>
              <a:t>Prof. Avv. Matteo De Poli</a:t>
            </a:r>
          </a:p>
        </p:txBody>
      </p:sp>
      <p:sp>
        <p:nvSpPr>
          <p:cNvPr id="10" name="Rettangolo 9">
            <a:extLst>
              <a:ext uri="{FF2B5EF4-FFF2-40B4-BE49-F238E27FC236}">
                <a16:creationId xmlns:a16="http://schemas.microsoft.com/office/drawing/2014/main" id="{A7D50488-CFB5-A840-B60B-720B05BEF806}"/>
              </a:ext>
            </a:extLst>
          </p:cNvPr>
          <p:cNvSpPr/>
          <p:nvPr/>
        </p:nvSpPr>
        <p:spPr>
          <a:xfrm>
            <a:off x="2914809" y="6488668"/>
            <a:ext cx="6362383" cy="369332"/>
          </a:xfrm>
          <a:prstGeom prst="rect">
            <a:avLst/>
          </a:prstGeom>
        </p:spPr>
        <p:txBody>
          <a:bodyPr wrap="none">
            <a:spAutoFit/>
          </a:bodyPr>
          <a:lstStyle/>
          <a:p>
            <a:r>
              <a:rPr lang="it-IT" dirty="0">
                <a:solidFill>
                  <a:srgbClr val="2683C7"/>
                </a:solidFill>
              </a:rPr>
              <a:t>Mitigazione del rischio climatico e accesso al credito, Firenze, 2023</a:t>
            </a:r>
          </a:p>
        </p:txBody>
      </p:sp>
    </p:spTree>
    <p:extLst>
      <p:ext uri="{BB962C8B-B14F-4D97-AF65-F5344CB8AC3E}">
        <p14:creationId xmlns:p14="http://schemas.microsoft.com/office/powerpoint/2010/main" val="24086656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egnaposto numero diapositiva 7">
            <a:extLst>
              <a:ext uri="{FF2B5EF4-FFF2-40B4-BE49-F238E27FC236}">
                <a16:creationId xmlns:a16="http://schemas.microsoft.com/office/drawing/2014/main" id="{1319C6B9-C5B3-45CB-A998-6F454DBA00CD}"/>
              </a:ext>
            </a:extLst>
          </p:cNvPr>
          <p:cNvSpPr>
            <a:spLocks noGrp="1"/>
          </p:cNvSpPr>
          <p:nvPr>
            <p:ph type="sldNum" sz="quarter" idx="12"/>
          </p:nvPr>
        </p:nvSpPr>
        <p:spPr/>
        <p:txBody>
          <a:bodyPr/>
          <a:lstStyle/>
          <a:p>
            <a:pPr algn="r"/>
            <a:fld id="{4FAB73BC-B049-4115-A692-8D63A059BFB8}" type="slidenum">
              <a:rPr lang="en-US" smtClean="0"/>
              <a:pPr algn="r"/>
              <a:t>19</a:t>
            </a:fld>
            <a:endParaRPr lang="en-US" dirty="0"/>
          </a:p>
        </p:txBody>
      </p:sp>
      <p:sp>
        <p:nvSpPr>
          <p:cNvPr id="7" name="Rettangolo 6">
            <a:extLst>
              <a:ext uri="{FF2B5EF4-FFF2-40B4-BE49-F238E27FC236}">
                <a16:creationId xmlns:a16="http://schemas.microsoft.com/office/drawing/2014/main" id="{3F30F55C-CAD1-CE48-B8D5-2FB7307CE773}"/>
              </a:ext>
            </a:extLst>
          </p:cNvPr>
          <p:cNvSpPr/>
          <p:nvPr/>
        </p:nvSpPr>
        <p:spPr>
          <a:xfrm>
            <a:off x="4859700" y="0"/>
            <a:ext cx="2472600" cy="369332"/>
          </a:xfrm>
          <a:prstGeom prst="rect">
            <a:avLst/>
          </a:prstGeom>
        </p:spPr>
        <p:txBody>
          <a:bodyPr wrap="none">
            <a:spAutoFit/>
          </a:bodyPr>
          <a:lstStyle/>
          <a:p>
            <a:r>
              <a:rPr lang="en-US" dirty="0">
                <a:solidFill>
                  <a:srgbClr val="2683C6"/>
                </a:solidFill>
              </a:rPr>
              <a:t>Prof. Avv. Matteo De Poli</a:t>
            </a:r>
          </a:p>
        </p:txBody>
      </p:sp>
      <p:sp>
        <p:nvSpPr>
          <p:cNvPr id="9" name="Rettangolo 8">
            <a:extLst>
              <a:ext uri="{FF2B5EF4-FFF2-40B4-BE49-F238E27FC236}">
                <a16:creationId xmlns:a16="http://schemas.microsoft.com/office/drawing/2014/main" id="{109E7B3D-B5F8-A84C-8DCF-C4D469949BAD}"/>
              </a:ext>
            </a:extLst>
          </p:cNvPr>
          <p:cNvSpPr/>
          <p:nvPr/>
        </p:nvSpPr>
        <p:spPr>
          <a:xfrm>
            <a:off x="2914809" y="6488668"/>
            <a:ext cx="6362383" cy="369332"/>
          </a:xfrm>
          <a:prstGeom prst="rect">
            <a:avLst/>
          </a:prstGeom>
        </p:spPr>
        <p:txBody>
          <a:bodyPr wrap="none">
            <a:spAutoFit/>
          </a:bodyPr>
          <a:lstStyle/>
          <a:p>
            <a:r>
              <a:rPr lang="it-IT" dirty="0">
                <a:solidFill>
                  <a:srgbClr val="2683C7"/>
                </a:solidFill>
              </a:rPr>
              <a:t>Mitigazione del rischio climatico e accesso al credito, Firenze, 2023</a:t>
            </a:r>
          </a:p>
        </p:txBody>
      </p:sp>
      <p:sp>
        <p:nvSpPr>
          <p:cNvPr id="10" name="Titolo 1">
            <a:extLst>
              <a:ext uri="{FF2B5EF4-FFF2-40B4-BE49-F238E27FC236}">
                <a16:creationId xmlns:a16="http://schemas.microsoft.com/office/drawing/2014/main" id="{0D311949-F9E5-6649-A06B-36775A1D998E}"/>
              </a:ext>
            </a:extLst>
          </p:cNvPr>
          <p:cNvSpPr>
            <a:spLocks noGrp="1"/>
          </p:cNvSpPr>
          <p:nvPr>
            <p:ph type="title"/>
          </p:nvPr>
        </p:nvSpPr>
        <p:spPr>
          <a:xfrm>
            <a:off x="825500" y="831273"/>
            <a:ext cx="10541000" cy="942110"/>
          </a:xfrm>
        </p:spPr>
        <p:txBody>
          <a:bodyPr>
            <a:normAutofit/>
          </a:bodyPr>
          <a:lstStyle/>
          <a:p>
            <a:r>
              <a:rPr lang="it-IT" sz="3200" dirty="0">
                <a:solidFill>
                  <a:srgbClr val="2683C8"/>
                </a:solidFill>
              </a:rPr>
              <a:t>3. </a:t>
            </a:r>
            <a:r>
              <a:rPr lang="it-IT" sz="3200" dirty="0">
                <a:solidFill>
                  <a:schemeClr val="accent2">
                    <a:lumMod val="50000"/>
                  </a:schemeClr>
                </a:solidFill>
              </a:rPr>
              <a:t>ripercussioni sull’accesso al credito</a:t>
            </a:r>
            <a:br>
              <a:rPr lang="it-IT" sz="3200" dirty="0">
                <a:solidFill>
                  <a:schemeClr val="accent2">
                    <a:lumMod val="50000"/>
                  </a:schemeClr>
                </a:solidFill>
              </a:rPr>
            </a:br>
            <a:r>
              <a:rPr lang="it-IT" sz="2800" dirty="0">
                <a:solidFill>
                  <a:schemeClr val="accent2">
                    <a:lumMod val="50000"/>
                  </a:schemeClr>
                </a:solidFill>
              </a:rPr>
              <a:t>le misure di concessione</a:t>
            </a:r>
            <a:endParaRPr lang="it-IT" sz="3200" dirty="0">
              <a:solidFill>
                <a:schemeClr val="accent2">
                  <a:lumMod val="50000"/>
                </a:schemeClr>
              </a:solidFill>
            </a:endParaRPr>
          </a:p>
        </p:txBody>
      </p:sp>
      <p:sp>
        <p:nvSpPr>
          <p:cNvPr id="13" name="Segnaposto contenuto 2">
            <a:extLst>
              <a:ext uri="{FF2B5EF4-FFF2-40B4-BE49-F238E27FC236}">
                <a16:creationId xmlns:a16="http://schemas.microsoft.com/office/drawing/2014/main" id="{2D5BCD98-7470-DB49-ABF5-0066BFBEB140}"/>
              </a:ext>
            </a:extLst>
          </p:cNvPr>
          <p:cNvSpPr>
            <a:spLocks noGrp="1"/>
          </p:cNvSpPr>
          <p:nvPr>
            <p:ph idx="1"/>
          </p:nvPr>
        </p:nvSpPr>
        <p:spPr>
          <a:xfrm>
            <a:off x="825500" y="1895684"/>
            <a:ext cx="10541000" cy="3341334"/>
          </a:xfrm>
        </p:spPr>
        <p:txBody>
          <a:bodyPr vert="horz" lIns="45720" tIns="45720" rIns="45720" bIns="45720" numCol="1" rtlCol="0" anchor="t">
            <a:noAutofit/>
          </a:bodyPr>
          <a:lstStyle/>
          <a:p>
            <a:pPr marL="429895" indent="-342900" algn="just">
              <a:lnSpc>
                <a:spcPct val="100000"/>
              </a:lnSpc>
              <a:spcBef>
                <a:spcPts val="0"/>
              </a:spcBef>
              <a:spcAft>
                <a:spcPts val="1200"/>
              </a:spcAft>
              <a:buFont typeface="Wingdings" pitchFamily="2" charset="2"/>
              <a:buChar char="§"/>
            </a:pPr>
            <a:r>
              <a:rPr lang="it-IT" sz="2000" b="1" dirty="0">
                <a:solidFill>
                  <a:schemeClr val="accent2">
                    <a:lumMod val="50000"/>
                  </a:schemeClr>
                </a:solidFill>
              </a:rPr>
              <a:t>Obiettivo </a:t>
            </a:r>
            <a:r>
              <a:rPr lang="it-IT" sz="2000" dirty="0">
                <a:solidFill>
                  <a:schemeClr val="accent2">
                    <a:lumMod val="50000"/>
                  </a:schemeClr>
                </a:solidFill>
              </a:rPr>
              <a:t>delle misure di concessione (</a:t>
            </a:r>
            <a:r>
              <a:rPr lang="it-IT" sz="2000" dirty="0" err="1">
                <a:solidFill>
                  <a:schemeClr val="accent2">
                    <a:lumMod val="50000"/>
                  </a:schemeClr>
                </a:solidFill>
              </a:rPr>
              <a:t>cc.dd</a:t>
            </a:r>
            <a:r>
              <a:rPr lang="it-IT" sz="2000" dirty="0">
                <a:solidFill>
                  <a:schemeClr val="accent2">
                    <a:lumMod val="50000"/>
                  </a:schemeClr>
                </a:solidFill>
              </a:rPr>
              <a:t>. ‘‘</a:t>
            </a:r>
            <a:r>
              <a:rPr lang="it-IT" sz="2000" i="1" dirty="0">
                <a:solidFill>
                  <a:schemeClr val="accent2">
                    <a:lumMod val="50000"/>
                  </a:schemeClr>
                </a:solidFill>
              </a:rPr>
              <a:t>forbearance measure</a:t>
            </a:r>
            <a:r>
              <a:rPr lang="it-IT" sz="2000" dirty="0">
                <a:solidFill>
                  <a:schemeClr val="accent2">
                    <a:lumMod val="50000"/>
                  </a:schemeClr>
                </a:solidFill>
              </a:rPr>
              <a:t>’’)</a:t>
            </a:r>
          </a:p>
          <a:p>
            <a:pPr marL="786511" lvl="2" indent="-342900" algn="just">
              <a:lnSpc>
                <a:spcPct val="100000"/>
              </a:lnSpc>
              <a:spcBef>
                <a:spcPts val="0"/>
              </a:spcBef>
              <a:spcAft>
                <a:spcPts val="1200"/>
              </a:spcAft>
              <a:buFont typeface="Arial" panose="020B0604020202020204" pitchFamily="34" charset="0"/>
              <a:buChar char="•"/>
            </a:pPr>
            <a:r>
              <a:rPr lang="it-IT" sz="2000" dirty="0">
                <a:solidFill>
                  <a:schemeClr val="accent2">
                    <a:lumMod val="50000"/>
                  </a:schemeClr>
                </a:solidFill>
              </a:rPr>
              <a:t>riportare </a:t>
            </a:r>
            <a:r>
              <a:rPr lang="it-IT" sz="2000" i="1" dirty="0">
                <a:solidFill>
                  <a:schemeClr val="accent2">
                    <a:lumMod val="50000"/>
                  </a:schemeClr>
                </a:solidFill>
              </a:rPr>
              <a:t>in bonis </a:t>
            </a:r>
            <a:r>
              <a:rPr lang="it-IT" sz="2000" dirty="0">
                <a:solidFill>
                  <a:schemeClr val="accent2">
                    <a:lumMod val="50000"/>
                  </a:schemeClr>
                </a:solidFill>
              </a:rPr>
              <a:t>una esposizione deteriorata;</a:t>
            </a:r>
          </a:p>
          <a:p>
            <a:pPr marL="786511" lvl="2" indent="-342900" algn="just">
              <a:lnSpc>
                <a:spcPct val="100000"/>
              </a:lnSpc>
              <a:spcBef>
                <a:spcPts val="0"/>
              </a:spcBef>
              <a:spcAft>
                <a:spcPts val="1200"/>
              </a:spcAft>
              <a:buFont typeface="Arial" panose="020B0604020202020204" pitchFamily="34" charset="0"/>
              <a:buChar char="•"/>
            </a:pPr>
            <a:r>
              <a:rPr lang="it-IT" sz="2000" dirty="0">
                <a:solidFill>
                  <a:schemeClr val="accent2">
                    <a:lumMod val="50000"/>
                  </a:schemeClr>
                </a:solidFill>
              </a:rPr>
              <a:t>evitare il deterioramento di una esposizione.</a:t>
            </a:r>
          </a:p>
          <a:p>
            <a:pPr marL="429895" indent="-342900" algn="just">
              <a:lnSpc>
                <a:spcPct val="100000"/>
              </a:lnSpc>
              <a:spcBef>
                <a:spcPts val="0"/>
              </a:spcBef>
              <a:spcAft>
                <a:spcPts val="1200"/>
              </a:spcAft>
              <a:buFont typeface="Wingdings" pitchFamily="2" charset="2"/>
              <a:buChar char="§"/>
            </a:pPr>
            <a:r>
              <a:rPr lang="it-IT" sz="2000" b="1" dirty="0">
                <a:solidFill>
                  <a:schemeClr val="accent2">
                    <a:lumMod val="50000"/>
                  </a:schemeClr>
                </a:solidFill>
              </a:rPr>
              <a:t>Esempi</a:t>
            </a:r>
            <a:r>
              <a:rPr lang="it-IT" sz="2000" dirty="0">
                <a:solidFill>
                  <a:schemeClr val="accent2">
                    <a:lumMod val="50000"/>
                  </a:schemeClr>
                </a:solidFill>
              </a:rPr>
              <a:t>: moratorie, rinegoziazione dei tassi, pagamento di soli interessi, </a:t>
            </a:r>
            <a:r>
              <a:rPr lang="it-IT" sz="2000" i="1" dirty="0">
                <a:solidFill>
                  <a:schemeClr val="accent2">
                    <a:lumMod val="50000"/>
                  </a:schemeClr>
                </a:solidFill>
              </a:rPr>
              <a:t>etc.</a:t>
            </a:r>
          </a:p>
          <a:p>
            <a:pPr marL="429895" indent="-342900" algn="just">
              <a:lnSpc>
                <a:spcPct val="100000"/>
              </a:lnSpc>
              <a:spcBef>
                <a:spcPts val="0"/>
              </a:spcBef>
              <a:spcAft>
                <a:spcPts val="1200"/>
              </a:spcAft>
              <a:buFont typeface="Wingdings" pitchFamily="2" charset="2"/>
              <a:buChar char="§"/>
            </a:pPr>
            <a:r>
              <a:rPr lang="it-IT" sz="2000" b="1" dirty="0">
                <a:solidFill>
                  <a:schemeClr val="accent2">
                    <a:lumMod val="50000"/>
                  </a:schemeClr>
                </a:solidFill>
              </a:rPr>
              <a:t>Tesi</a:t>
            </a:r>
            <a:r>
              <a:rPr lang="it-IT" sz="2000" dirty="0">
                <a:solidFill>
                  <a:schemeClr val="accent2">
                    <a:lumMod val="50000"/>
                  </a:schemeClr>
                </a:solidFill>
              </a:rPr>
              <a:t>: valutare se prefigurarle già in sede di contrattazione del prestito, di modo da consentire una loro più rapida attivazione nel caso in cui si verificasse un rischio climatico (specie, un rischio fisico).</a:t>
            </a:r>
            <a:endParaRPr lang="it-IT" sz="2000" b="1" dirty="0">
              <a:solidFill>
                <a:schemeClr val="accent2">
                  <a:lumMod val="50000"/>
                </a:schemeClr>
              </a:solidFill>
            </a:endParaRPr>
          </a:p>
          <a:p>
            <a:pPr marL="87313" indent="0" algn="just">
              <a:lnSpc>
                <a:spcPct val="100000"/>
              </a:lnSpc>
              <a:spcBef>
                <a:spcPts val="0"/>
              </a:spcBef>
              <a:spcAft>
                <a:spcPts val="1200"/>
              </a:spcAft>
              <a:buNone/>
            </a:pPr>
            <a:endParaRPr lang="it-IT" sz="2000" dirty="0">
              <a:solidFill>
                <a:schemeClr val="accent2">
                  <a:lumMod val="50000"/>
                </a:schemeClr>
              </a:solidFill>
            </a:endParaRPr>
          </a:p>
          <a:p>
            <a:pPr marL="430213" indent="-342900" algn="just">
              <a:lnSpc>
                <a:spcPct val="100000"/>
              </a:lnSpc>
              <a:spcBef>
                <a:spcPts val="0"/>
              </a:spcBef>
              <a:spcAft>
                <a:spcPts val="1200"/>
              </a:spcAft>
              <a:buFont typeface="Wingdings" pitchFamily="2" charset="2"/>
              <a:buChar char="Ø"/>
            </a:pPr>
            <a:endParaRPr lang="it-IT" sz="2000" dirty="0">
              <a:solidFill>
                <a:schemeClr val="accent2">
                  <a:lumMod val="50000"/>
                </a:schemeClr>
              </a:solidFill>
            </a:endParaRPr>
          </a:p>
        </p:txBody>
      </p:sp>
    </p:spTree>
    <p:extLst>
      <p:ext uri="{BB962C8B-B14F-4D97-AF65-F5344CB8AC3E}">
        <p14:creationId xmlns:p14="http://schemas.microsoft.com/office/powerpoint/2010/main" val="33683256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0E5DC524-C733-7C46-BDE8-ED4777EA1488}"/>
              </a:ext>
            </a:extLst>
          </p:cNvPr>
          <p:cNvSpPr>
            <a:spLocks noGrp="1"/>
          </p:cNvSpPr>
          <p:nvPr>
            <p:ph type="sldNum" sz="quarter" idx="12"/>
          </p:nvPr>
        </p:nvSpPr>
        <p:spPr/>
        <p:txBody>
          <a:bodyPr/>
          <a:lstStyle/>
          <a:p>
            <a:fld id="{4FAB73BC-B049-4115-A692-8D63A059BFB8}" type="slidenum">
              <a:rPr lang="en-US" smtClean="0"/>
              <a:t>20</a:t>
            </a:fld>
            <a:endParaRPr lang="en-US" dirty="0"/>
          </a:p>
        </p:txBody>
      </p:sp>
      <p:sp>
        <p:nvSpPr>
          <p:cNvPr id="3" name="Titolo 1">
            <a:extLst>
              <a:ext uri="{FF2B5EF4-FFF2-40B4-BE49-F238E27FC236}">
                <a16:creationId xmlns:a16="http://schemas.microsoft.com/office/drawing/2014/main" id="{732273EC-13E9-084F-A894-47305797BA58}"/>
              </a:ext>
            </a:extLst>
          </p:cNvPr>
          <p:cNvSpPr txBox="1">
            <a:spLocks/>
          </p:cNvSpPr>
          <p:nvPr/>
        </p:nvSpPr>
        <p:spPr>
          <a:xfrm>
            <a:off x="825500" y="1359307"/>
            <a:ext cx="9918700" cy="4191488"/>
          </a:xfrm>
          <a:prstGeom prst="rect">
            <a:avLst/>
          </a:prstGeom>
        </p:spPr>
        <p:txBody>
          <a:bodyPr anchor="ctr">
            <a:normAutofit/>
          </a:bodyPr>
          <a:lstStyle>
            <a:lvl1pPr algn="l" defTabSz="914400" rtl="0" eaLnBrk="1" latinLnBrk="0" hangingPunct="1">
              <a:lnSpc>
                <a:spcPct val="80000"/>
              </a:lnSpc>
              <a:spcBef>
                <a:spcPct val="0"/>
              </a:spcBef>
              <a:buNone/>
              <a:defRPr sz="5000" kern="1200" cap="all" spc="100" baseline="0">
                <a:solidFill>
                  <a:schemeClr val="tx1">
                    <a:lumMod val="90000"/>
                    <a:lumOff val="10000"/>
                  </a:schemeClr>
                </a:solidFill>
                <a:latin typeface="+mj-lt"/>
                <a:ea typeface="+mj-ea"/>
                <a:cs typeface="+mj-cs"/>
              </a:defRPr>
            </a:lvl1pPr>
          </a:lstStyle>
          <a:p>
            <a:pPr algn="ctr"/>
            <a:r>
              <a:rPr lang="it-IT" dirty="0">
                <a:solidFill>
                  <a:srgbClr val="2683C8"/>
                </a:solidFill>
              </a:rPr>
              <a:t>4. </a:t>
            </a:r>
            <a:r>
              <a:rPr lang="it-IT" dirty="0">
                <a:solidFill>
                  <a:schemeClr val="accent2">
                    <a:lumMod val="50000"/>
                  </a:schemeClr>
                </a:solidFill>
              </a:rPr>
              <a:t>Conclusioni</a:t>
            </a:r>
          </a:p>
        </p:txBody>
      </p:sp>
      <p:sp>
        <p:nvSpPr>
          <p:cNvPr id="4" name="Rettangolo 3">
            <a:extLst>
              <a:ext uri="{FF2B5EF4-FFF2-40B4-BE49-F238E27FC236}">
                <a16:creationId xmlns:a16="http://schemas.microsoft.com/office/drawing/2014/main" id="{1F4DF04E-DFD6-D84F-932E-6AC951CD8596}"/>
              </a:ext>
            </a:extLst>
          </p:cNvPr>
          <p:cNvSpPr/>
          <p:nvPr/>
        </p:nvSpPr>
        <p:spPr>
          <a:xfrm>
            <a:off x="4859700" y="0"/>
            <a:ext cx="2472600" cy="369332"/>
          </a:xfrm>
          <a:prstGeom prst="rect">
            <a:avLst/>
          </a:prstGeom>
        </p:spPr>
        <p:txBody>
          <a:bodyPr wrap="none">
            <a:spAutoFit/>
          </a:bodyPr>
          <a:lstStyle/>
          <a:p>
            <a:r>
              <a:rPr lang="en-US" dirty="0">
                <a:solidFill>
                  <a:srgbClr val="2683C6"/>
                </a:solidFill>
              </a:rPr>
              <a:t>Prof. Avv. Matteo De Poli</a:t>
            </a:r>
          </a:p>
        </p:txBody>
      </p:sp>
      <p:sp>
        <p:nvSpPr>
          <p:cNvPr id="5" name="Rettangolo 4">
            <a:extLst>
              <a:ext uri="{FF2B5EF4-FFF2-40B4-BE49-F238E27FC236}">
                <a16:creationId xmlns:a16="http://schemas.microsoft.com/office/drawing/2014/main" id="{FA9CD3F9-C450-5A4B-8E22-4A857DE0D6F2}"/>
              </a:ext>
            </a:extLst>
          </p:cNvPr>
          <p:cNvSpPr/>
          <p:nvPr/>
        </p:nvSpPr>
        <p:spPr>
          <a:xfrm>
            <a:off x="2914809" y="6488668"/>
            <a:ext cx="6362383" cy="369332"/>
          </a:xfrm>
          <a:prstGeom prst="rect">
            <a:avLst/>
          </a:prstGeom>
        </p:spPr>
        <p:txBody>
          <a:bodyPr wrap="none">
            <a:spAutoFit/>
          </a:bodyPr>
          <a:lstStyle/>
          <a:p>
            <a:r>
              <a:rPr lang="it-IT" dirty="0">
                <a:solidFill>
                  <a:srgbClr val="2683C7"/>
                </a:solidFill>
              </a:rPr>
              <a:t>Mitigazione del rischio climatico e accesso al credito, Firenze, 2023</a:t>
            </a:r>
          </a:p>
        </p:txBody>
      </p:sp>
    </p:spTree>
    <p:extLst>
      <p:ext uri="{BB962C8B-B14F-4D97-AF65-F5344CB8AC3E}">
        <p14:creationId xmlns:p14="http://schemas.microsoft.com/office/powerpoint/2010/main" val="40790485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CED6CB9-7125-47A3-85EC-B5FE292E0684}"/>
              </a:ext>
            </a:extLst>
          </p:cNvPr>
          <p:cNvSpPr>
            <a:spLocks noGrp="1"/>
          </p:cNvSpPr>
          <p:nvPr>
            <p:ph type="title"/>
          </p:nvPr>
        </p:nvSpPr>
        <p:spPr>
          <a:xfrm>
            <a:off x="825500" y="831273"/>
            <a:ext cx="10541000" cy="942110"/>
          </a:xfrm>
        </p:spPr>
        <p:txBody>
          <a:bodyPr>
            <a:normAutofit/>
          </a:bodyPr>
          <a:lstStyle/>
          <a:p>
            <a:r>
              <a:rPr lang="it-IT" sz="3200" dirty="0">
                <a:solidFill>
                  <a:srgbClr val="2683C8"/>
                </a:solidFill>
              </a:rPr>
              <a:t>4. </a:t>
            </a:r>
            <a:r>
              <a:rPr lang="it-IT" sz="3200" dirty="0">
                <a:solidFill>
                  <a:schemeClr val="accent2">
                    <a:lumMod val="50000"/>
                  </a:schemeClr>
                </a:solidFill>
              </a:rPr>
              <a:t>conclusioni</a:t>
            </a:r>
          </a:p>
        </p:txBody>
      </p:sp>
      <p:sp>
        <p:nvSpPr>
          <p:cNvPr id="3" name="Segnaposto contenuto 2">
            <a:extLst>
              <a:ext uri="{FF2B5EF4-FFF2-40B4-BE49-F238E27FC236}">
                <a16:creationId xmlns:a16="http://schemas.microsoft.com/office/drawing/2014/main" id="{F2D4554A-3E5E-4173-A17E-CBB8F69FAA60}"/>
              </a:ext>
            </a:extLst>
          </p:cNvPr>
          <p:cNvSpPr>
            <a:spLocks noGrp="1"/>
          </p:cNvSpPr>
          <p:nvPr>
            <p:ph idx="1"/>
          </p:nvPr>
        </p:nvSpPr>
        <p:spPr>
          <a:xfrm>
            <a:off x="825500" y="1942012"/>
            <a:ext cx="10541000" cy="1662580"/>
          </a:xfrm>
        </p:spPr>
        <p:txBody>
          <a:bodyPr vert="horz" lIns="45720" tIns="45720" rIns="45720" bIns="45720" numCol="1" rtlCol="0" anchor="t">
            <a:noAutofit/>
          </a:bodyPr>
          <a:lstStyle/>
          <a:p>
            <a:pPr marL="544195" indent="-457200" algn="just">
              <a:lnSpc>
                <a:spcPct val="100000"/>
              </a:lnSpc>
              <a:spcBef>
                <a:spcPts val="0"/>
              </a:spcBef>
              <a:spcAft>
                <a:spcPts val="1200"/>
              </a:spcAft>
              <a:buFont typeface="+mj-lt"/>
              <a:buAutoNum type="arabicParenR"/>
            </a:pPr>
            <a:r>
              <a:rPr lang="it-IT" sz="2100" dirty="0">
                <a:solidFill>
                  <a:schemeClr val="accent2">
                    <a:lumMod val="50000"/>
                  </a:schemeClr>
                </a:solidFill>
              </a:rPr>
              <a:t>La disciplina bancaria sul rischio climatico è ancora in divenire (prevalenza della </a:t>
            </a:r>
            <a:r>
              <a:rPr lang="it-IT" sz="2100" i="1" dirty="0">
                <a:solidFill>
                  <a:schemeClr val="accent2">
                    <a:lumMod val="50000"/>
                  </a:schemeClr>
                </a:solidFill>
              </a:rPr>
              <a:t>soft </a:t>
            </a:r>
            <a:r>
              <a:rPr lang="it-IT" sz="2100" i="1" dirty="0" err="1">
                <a:solidFill>
                  <a:schemeClr val="accent2">
                    <a:lumMod val="50000"/>
                  </a:schemeClr>
                </a:solidFill>
              </a:rPr>
              <a:t>law</a:t>
            </a:r>
            <a:r>
              <a:rPr lang="it-IT" sz="2100" dirty="0">
                <a:solidFill>
                  <a:schemeClr val="accent2">
                    <a:lumMod val="50000"/>
                  </a:schemeClr>
                </a:solidFill>
              </a:rPr>
              <a:t>).;</a:t>
            </a:r>
          </a:p>
          <a:p>
            <a:pPr marL="544195" indent="-457200" algn="just">
              <a:lnSpc>
                <a:spcPct val="100000"/>
              </a:lnSpc>
              <a:spcBef>
                <a:spcPts val="0"/>
              </a:spcBef>
              <a:spcAft>
                <a:spcPts val="1200"/>
              </a:spcAft>
              <a:buFont typeface="+mj-lt"/>
              <a:buAutoNum type="arabicParenR"/>
            </a:pPr>
            <a:r>
              <a:rPr lang="it-IT" sz="2100" dirty="0">
                <a:solidFill>
                  <a:schemeClr val="accent2">
                    <a:lumMod val="50000"/>
                  </a:schemeClr>
                </a:solidFill>
              </a:rPr>
              <a:t>Disposizioni organizzative che incidono anche sulla contrattazione;</a:t>
            </a:r>
          </a:p>
          <a:p>
            <a:pPr marL="544195" indent="-457200" algn="just">
              <a:lnSpc>
                <a:spcPct val="100000"/>
              </a:lnSpc>
              <a:spcBef>
                <a:spcPts val="0"/>
              </a:spcBef>
              <a:spcAft>
                <a:spcPts val="1200"/>
              </a:spcAft>
              <a:buFont typeface="+mj-lt"/>
              <a:buAutoNum type="arabicParenR"/>
            </a:pPr>
            <a:r>
              <a:rPr lang="it-IT" sz="2100" dirty="0">
                <a:solidFill>
                  <a:schemeClr val="accent2">
                    <a:lumMod val="50000"/>
                  </a:schemeClr>
                </a:solidFill>
              </a:rPr>
              <a:t>Importanza della verifica del merito creditizio, ma altrettanto rilievo ha il monitoraggio dell’esposizione.</a:t>
            </a:r>
          </a:p>
          <a:p>
            <a:pPr marL="86995" indent="0" algn="ctr">
              <a:lnSpc>
                <a:spcPct val="100000"/>
              </a:lnSpc>
              <a:spcBef>
                <a:spcPts val="0"/>
              </a:spcBef>
              <a:spcAft>
                <a:spcPts val="1200"/>
              </a:spcAft>
              <a:buNone/>
            </a:pPr>
            <a:endParaRPr lang="it-IT" b="1" dirty="0">
              <a:solidFill>
                <a:schemeClr val="accent2">
                  <a:lumMod val="50000"/>
                </a:schemeClr>
              </a:solidFill>
            </a:endParaRPr>
          </a:p>
          <a:p>
            <a:pPr marL="87313" indent="0" algn="just">
              <a:lnSpc>
                <a:spcPct val="100000"/>
              </a:lnSpc>
              <a:spcBef>
                <a:spcPts val="0"/>
              </a:spcBef>
              <a:spcAft>
                <a:spcPts val="1200"/>
              </a:spcAft>
              <a:buNone/>
            </a:pPr>
            <a:endParaRPr lang="it-IT" dirty="0">
              <a:solidFill>
                <a:schemeClr val="accent2">
                  <a:lumMod val="50000"/>
                </a:schemeClr>
              </a:solidFill>
            </a:endParaRPr>
          </a:p>
          <a:p>
            <a:pPr marL="430213" indent="-342900" algn="just">
              <a:lnSpc>
                <a:spcPct val="100000"/>
              </a:lnSpc>
              <a:spcBef>
                <a:spcPts val="0"/>
              </a:spcBef>
              <a:spcAft>
                <a:spcPts val="1200"/>
              </a:spcAft>
              <a:buFont typeface="Wingdings" pitchFamily="2" charset="2"/>
              <a:buChar char="Ø"/>
            </a:pPr>
            <a:endParaRPr lang="it-IT" dirty="0">
              <a:solidFill>
                <a:schemeClr val="accent2">
                  <a:lumMod val="50000"/>
                </a:schemeClr>
              </a:solidFill>
            </a:endParaRPr>
          </a:p>
        </p:txBody>
      </p:sp>
      <p:sp>
        <p:nvSpPr>
          <p:cNvPr id="8" name="Segnaposto numero diapositiva 7">
            <a:extLst>
              <a:ext uri="{FF2B5EF4-FFF2-40B4-BE49-F238E27FC236}">
                <a16:creationId xmlns:a16="http://schemas.microsoft.com/office/drawing/2014/main" id="{1319C6B9-C5B3-45CB-A998-6F454DBA00CD}"/>
              </a:ext>
            </a:extLst>
          </p:cNvPr>
          <p:cNvSpPr>
            <a:spLocks noGrp="1"/>
          </p:cNvSpPr>
          <p:nvPr>
            <p:ph type="sldNum" sz="quarter" idx="12"/>
          </p:nvPr>
        </p:nvSpPr>
        <p:spPr/>
        <p:txBody>
          <a:bodyPr/>
          <a:lstStyle/>
          <a:p>
            <a:pPr algn="r"/>
            <a:fld id="{4FAB73BC-B049-4115-A692-8D63A059BFB8}" type="slidenum">
              <a:rPr lang="en-US" smtClean="0"/>
              <a:pPr algn="r"/>
              <a:t>21</a:t>
            </a:fld>
            <a:endParaRPr lang="en-US" dirty="0"/>
          </a:p>
        </p:txBody>
      </p:sp>
      <p:sp>
        <p:nvSpPr>
          <p:cNvPr id="7" name="Rettangolo 6">
            <a:extLst>
              <a:ext uri="{FF2B5EF4-FFF2-40B4-BE49-F238E27FC236}">
                <a16:creationId xmlns:a16="http://schemas.microsoft.com/office/drawing/2014/main" id="{3F30F55C-CAD1-CE48-B8D5-2FB7307CE773}"/>
              </a:ext>
            </a:extLst>
          </p:cNvPr>
          <p:cNvSpPr/>
          <p:nvPr/>
        </p:nvSpPr>
        <p:spPr>
          <a:xfrm>
            <a:off x="4859700" y="0"/>
            <a:ext cx="2472600" cy="369332"/>
          </a:xfrm>
          <a:prstGeom prst="rect">
            <a:avLst/>
          </a:prstGeom>
        </p:spPr>
        <p:txBody>
          <a:bodyPr wrap="none">
            <a:spAutoFit/>
          </a:bodyPr>
          <a:lstStyle/>
          <a:p>
            <a:r>
              <a:rPr lang="en-US" dirty="0">
                <a:solidFill>
                  <a:srgbClr val="2683C6"/>
                </a:solidFill>
              </a:rPr>
              <a:t>Prof. Avv. Matteo De Poli</a:t>
            </a:r>
          </a:p>
        </p:txBody>
      </p:sp>
      <p:sp>
        <p:nvSpPr>
          <p:cNvPr id="9" name="Rettangolo 8">
            <a:extLst>
              <a:ext uri="{FF2B5EF4-FFF2-40B4-BE49-F238E27FC236}">
                <a16:creationId xmlns:a16="http://schemas.microsoft.com/office/drawing/2014/main" id="{109E7B3D-B5F8-A84C-8DCF-C4D469949BAD}"/>
              </a:ext>
            </a:extLst>
          </p:cNvPr>
          <p:cNvSpPr/>
          <p:nvPr/>
        </p:nvSpPr>
        <p:spPr>
          <a:xfrm>
            <a:off x="2914809" y="6488668"/>
            <a:ext cx="6362383" cy="369332"/>
          </a:xfrm>
          <a:prstGeom prst="rect">
            <a:avLst/>
          </a:prstGeom>
        </p:spPr>
        <p:txBody>
          <a:bodyPr wrap="none">
            <a:spAutoFit/>
          </a:bodyPr>
          <a:lstStyle/>
          <a:p>
            <a:r>
              <a:rPr lang="it-IT" dirty="0">
                <a:solidFill>
                  <a:srgbClr val="2683C7"/>
                </a:solidFill>
              </a:rPr>
              <a:t>Mitigazione del rischio climatico e accesso al credito, Firenze, 2023</a:t>
            </a:r>
          </a:p>
        </p:txBody>
      </p:sp>
      <p:pic>
        <p:nvPicPr>
          <p:cNvPr id="4" name="Immagine 3">
            <a:extLst>
              <a:ext uri="{FF2B5EF4-FFF2-40B4-BE49-F238E27FC236}">
                <a16:creationId xmlns:a16="http://schemas.microsoft.com/office/drawing/2014/main" id="{0D7C114F-07DB-C84D-9FBE-0161FD7316E8}"/>
              </a:ext>
            </a:extLst>
          </p:cNvPr>
          <p:cNvPicPr>
            <a:picLocks noChangeAspect="1"/>
          </p:cNvPicPr>
          <p:nvPr/>
        </p:nvPicPr>
        <p:blipFill>
          <a:blip r:embed="rId2"/>
          <a:stretch>
            <a:fillRect/>
          </a:stretch>
        </p:blipFill>
        <p:spPr>
          <a:xfrm>
            <a:off x="8094688" y="4008506"/>
            <a:ext cx="3056744" cy="2462198"/>
          </a:xfrm>
          <a:prstGeom prst="rect">
            <a:avLst/>
          </a:prstGeom>
        </p:spPr>
      </p:pic>
    </p:spTree>
    <p:extLst>
      <p:ext uri="{BB962C8B-B14F-4D97-AF65-F5344CB8AC3E}">
        <p14:creationId xmlns:p14="http://schemas.microsoft.com/office/powerpoint/2010/main" val="24563652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0E5DC524-C733-7C46-BDE8-ED4777EA1488}"/>
              </a:ext>
            </a:extLst>
          </p:cNvPr>
          <p:cNvSpPr>
            <a:spLocks noGrp="1"/>
          </p:cNvSpPr>
          <p:nvPr>
            <p:ph type="sldNum" sz="quarter" idx="12"/>
          </p:nvPr>
        </p:nvSpPr>
        <p:spPr/>
        <p:txBody>
          <a:bodyPr/>
          <a:lstStyle/>
          <a:p>
            <a:fld id="{4FAB73BC-B049-4115-A692-8D63A059BFB8}" type="slidenum">
              <a:rPr lang="en-US" smtClean="0"/>
              <a:t>2</a:t>
            </a:fld>
            <a:endParaRPr lang="en-US" dirty="0"/>
          </a:p>
        </p:txBody>
      </p:sp>
      <p:sp>
        <p:nvSpPr>
          <p:cNvPr id="3" name="Titolo 1">
            <a:extLst>
              <a:ext uri="{FF2B5EF4-FFF2-40B4-BE49-F238E27FC236}">
                <a16:creationId xmlns:a16="http://schemas.microsoft.com/office/drawing/2014/main" id="{732273EC-13E9-084F-A894-47305797BA58}"/>
              </a:ext>
            </a:extLst>
          </p:cNvPr>
          <p:cNvSpPr txBox="1">
            <a:spLocks/>
          </p:cNvSpPr>
          <p:nvPr/>
        </p:nvSpPr>
        <p:spPr>
          <a:xfrm>
            <a:off x="825500" y="1359307"/>
            <a:ext cx="9918700" cy="4191488"/>
          </a:xfrm>
          <a:prstGeom prst="rect">
            <a:avLst/>
          </a:prstGeom>
        </p:spPr>
        <p:txBody>
          <a:bodyPr anchor="ctr">
            <a:normAutofit/>
          </a:bodyPr>
          <a:lstStyle>
            <a:lvl1pPr algn="l" defTabSz="914400" rtl="0" eaLnBrk="1" latinLnBrk="0" hangingPunct="1">
              <a:lnSpc>
                <a:spcPct val="80000"/>
              </a:lnSpc>
              <a:spcBef>
                <a:spcPct val="0"/>
              </a:spcBef>
              <a:buNone/>
              <a:defRPr sz="5000" kern="1200" cap="all" spc="100" baseline="0">
                <a:solidFill>
                  <a:schemeClr val="tx1">
                    <a:lumMod val="90000"/>
                    <a:lumOff val="10000"/>
                  </a:schemeClr>
                </a:solidFill>
                <a:latin typeface="+mj-lt"/>
                <a:ea typeface="+mj-ea"/>
                <a:cs typeface="+mj-cs"/>
              </a:defRPr>
            </a:lvl1pPr>
          </a:lstStyle>
          <a:p>
            <a:pPr algn="ctr"/>
            <a:r>
              <a:rPr lang="it-IT" dirty="0">
                <a:solidFill>
                  <a:srgbClr val="2683C8"/>
                </a:solidFill>
              </a:rPr>
              <a:t>1. </a:t>
            </a:r>
            <a:r>
              <a:rPr lang="it-IT" dirty="0">
                <a:solidFill>
                  <a:schemeClr val="accent2">
                    <a:lumMod val="50000"/>
                  </a:schemeClr>
                </a:solidFill>
              </a:rPr>
              <a:t>premessa</a:t>
            </a:r>
          </a:p>
        </p:txBody>
      </p:sp>
      <p:sp>
        <p:nvSpPr>
          <p:cNvPr id="4" name="Rettangolo 3">
            <a:extLst>
              <a:ext uri="{FF2B5EF4-FFF2-40B4-BE49-F238E27FC236}">
                <a16:creationId xmlns:a16="http://schemas.microsoft.com/office/drawing/2014/main" id="{1F4DF04E-DFD6-D84F-932E-6AC951CD8596}"/>
              </a:ext>
            </a:extLst>
          </p:cNvPr>
          <p:cNvSpPr/>
          <p:nvPr/>
        </p:nvSpPr>
        <p:spPr>
          <a:xfrm>
            <a:off x="4859700" y="0"/>
            <a:ext cx="2472600" cy="369332"/>
          </a:xfrm>
          <a:prstGeom prst="rect">
            <a:avLst/>
          </a:prstGeom>
        </p:spPr>
        <p:txBody>
          <a:bodyPr wrap="none">
            <a:spAutoFit/>
          </a:bodyPr>
          <a:lstStyle/>
          <a:p>
            <a:r>
              <a:rPr lang="en-US" dirty="0">
                <a:solidFill>
                  <a:srgbClr val="2683C6"/>
                </a:solidFill>
              </a:rPr>
              <a:t>Prof. Avv. Matteo De Poli</a:t>
            </a:r>
          </a:p>
        </p:txBody>
      </p:sp>
      <p:sp>
        <p:nvSpPr>
          <p:cNvPr id="5" name="Rettangolo 4">
            <a:extLst>
              <a:ext uri="{FF2B5EF4-FFF2-40B4-BE49-F238E27FC236}">
                <a16:creationId xmlns:a16="http://schemas.microsoft.com/office/drawing/2014/main" id="{FA9CD3F9-C450-5A4B-8E22-4A857DE0D6F2}"/>
              </a:ext>
            </a:extLst>
          </p:cNvPr>
          <p:cNvSpPr/>
          <p:nvPr/>
        </p:nvSpPr>
        <p:spPr>
          <a:xfrm>
            <a:off x="2914809" y="6488668"/>
            <a:ext cx="6362383" cy="369332"/>
          </a:xfrm>
          <a:prstGeom prst="rect">
            <a:avLst/>
          </a:prstGeom>
        </p:spPr>
        <p:txBody>
          <a:bodyPr wrap="none">
            <a:spAutoFit/>
          </a:bodyPr>
          <a:lstStyle/>
          <a:p>
            <a:r>
              <a:rPr lang="it-IT" dirty="0">
                <a:solidFill>
                  <a:srgbClr val="2683C7"/>
                </a:solidFill>
              </a:rPr>
              <a:t>Mitigazione del rischio climatico e accesso al credito, Firenze, 2023</a:t>
            </a:r>
          </a:p>
        </p:txBody>
      </p:sp>
    </p:spTree>
    <p:extLst>
      <p:ext uri="{BB962C8B-B14F-4D97-AF65-F5344CB8AC3E}">
        <p14:creationId xmlns:p14="http://schemas.microsoft.com/office/powerpoint/2010/main" val="3174270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CED6CB9-7125-47A3-85EC-B5FE292E0684}"/>
              </a:ext>
            </a:extLst>
          </p:cNvPr>
          <p:cNvSpPr>
            <a:spLocks noGrp="1"/>
          </p:cNvSpPr>
          <p:nvPr>
            <p:ph type="title"/>
          </p:nvPr>
        </p:nvSpPr>
        <p:spPr>
          <a:xfrm>
            <a:off x="825500" y="831273"/>
            <a:ext cx="9918700" cy="942110"/>
          </a:xfrm>
        </p:spPr>
        <p:txBody>
          <a:bodyPr>
            <a:normAutofit/>
          </a:bodyPr>
          <a:lstStyle/>
          <a:p>
            <a:r>
              <a:rPr lang="it-IT" sz="3200" dirty="0">
                <a:solidFill>
                  <a:srgbClr val="2683C8"/>
                </a:solidFill>
              </a:rPr>
              <a:t>1. </a:t>
            </a:r>
            <a:r>
              <a:rPr lang="it-IT" sz="3200" dirty="0">
                <a:solidFill>
                  <a:schemeClr val="accent2">
                    <a:lumMod val="50000"/>
                  </a:schemeClr>
                </a:solidFill>
              </a:rPr>
              <a:t>Premessa</a:t>
            </a:r>
            <a:br>
              <a:rPr lang="it-IT" sz="3200" dirty="0">
                <a:solidFill>
                  <a:schemeClr val="accent2">
                    <a:lumMod val="50000"/>
                  </a:schemeClr>
                </a:solidFill>
              </a:rPr>
            </a:br>
            <a:r>
              <a:rPr lang="it-IT" sz="2800" dirty="0">
                <a:solidFill>
                  <a:schemeClr val="accent2">
                    <a:lumMod val="50000"/>
                  </a:schemeClr>
                </a:solidFill>
              </a:rPr>
              <a:t>una definizione di ‘‘rischio climatico’’</a:t>
            </a:r>
            <a:endParaRPr lang="it-IT" sz="3200" dirty="0">
              <a:solidFill>
                <a:schemeClr val="accent2">
                  <a:lumMod val="50000"/>
                </a:schemeClr>
              </a:solidFill>
            </a:endParaRPr>
          </a:p>
        </p:txBody>
      </p:sp>
      <p:sp>
        <p:nvSpPr>
          <p:cNvPr id="3" name="Segnaposto contenuto 2">
            <a:extLst>
              <a:ext uri="{FF2B5EF4-FFF2-40B4-BE49-F238E27FC236}">
                <a16:creationId xmlns:a16="http://schemas.microsoft.com/office/drawing/2014/main" id="{F2D4554A-3E5E-4173-A17E-CBB8F69FAA60}"/>
              </a:ext>
            </a:extLst>
          </p:cNvPr>
          <p:cNvSpPr>
            <a:spLocks noGrp="1"/>
          </p:cNvSpPr>
          <p:nvPr>
            <p:ph idx="1"/>
          </p:nvPr>
        </p:nvSpPr>
        <p:spPr>
          <a:xfrm>
            <a:off x="825500" y="1942011"/>
            <a:ext cx="10541000" cy="4250971"/>
          </a:xfrm>
        </p:spPr>
        <p:txBody>
          <a:bodyPr vert="horz" lIns="45720" tIns="45720" rIns="45720" bIns="45720" rtlCol="0" anchor="t">
            <a:noAutofit/>
          </a:bodyPr>
          <a:lstStyle/>
          <a:p>
            <a:pPr marL="87313" indent="0" algn="just">
              <a:lnSpc>
                <a:spcPct val="100000"/>
              </a:lnSpc>
              <a:spcBef>
                <a:spcPts val="0"/>
              </a:spcBef>
              <a:spcAft>
                <a:spcPts val="1200"/>
              </a:spcAft>
              <a:buNone/>
            </a:pPr>
            <a:r>
              <a:rPr lang="it-IT" sz="1800" dirty="0">
                <a:solidFill>
                  <a:schemeClr val="accent2">
                    <a:lumMod val="50000"/>
                  </a:schemeClr>
                </a:solidFill>
              </a:rPr>
              <a:t>Il ‘‘rischio climatico’’ può presentarsi come :</a:t>
            </a:r>
          </a:p>
          <a:p>
            <a:pPr marL="786829" lvl="2" indent="-342900" algn="just">
              <a:lnSpc>
                <a:spcPct val="100000"/>
              </a:lnSpc>
              <a:spcBef>
                <a:spcPts val="0"/>
              </a:spcBef>
              <a:spcAft>
                <a:spcPts val="1200"/>
              </a:spcAft>
              <a:buFont typeface="Wingdings" pitchFamily="2" charset="2"/>
              <a:buChar char="§"/>
            </a:pPr>
            <a:r>
              <a:rPr lang="it-IT" sz="1800" dirty="0">
                <a:solidFill>
                  <a:schemeClr val="accent2">
                    <a:lumMod val="50000"/>
                  </a:schemeClr>
                </a:solidFill>
              </a:rPr>
              <a:t>‘‘</a:t>
            </a:r>
            <a:r>
              <a:rPr lang="it-IT" sz="1800" b="1" dirty="0">
                <a:solidFill>
                  <a:schemeClr val="accent2">
                    <a:lumMod val="50000"/>
                  </a:schemeClr>
                </a:solidFill>
              </a:rPr>
              <a:t>Rischio fisico</a:t>
            </a:r>
            <a:r>
              <a:rPr lang="it-IT" sz="1800" dirty="0">
                <a:solidFill>
                  <a:schemeClr val="accent2">
                    <a:lumMod val="50000"/>
                  </a:schemeClr>
                </a:solidFill>
              </a:rPr>
              <a:t>’’, ossia un «</a:t>
            </a:r>
            <a:r>
              <a:rPr lang="it-IT" sz="1800" i="1" dirty="0">
                <a:solidFill>
                  <a:schemeClr val="accent2">
                    <a:lumMod val="50000"/>
                  </a:schemeClr>
                </a:solidFill>
              </a:rPr>
              <a:t>impatto economico derivante dall’atteso aumento di eventi naturali la cui manifestazione può essere “estrema” ovvero “cronica”. I rischi fisici acuti dipendono dal verificarsi di fenomeni ambientali estremi (come alluvioni, ondate di calore e siccità) legati ai cambiamenti climatici che ne accrescono intensità e frequenza. I rischi fisici cronici, invece, sono determinati da eventi climatici che si manifestano progressivamente (ad es., il graduale innalzamento delle temperature e del livello del mare, il deterioramento dei servizi ecosistemici e la perdita di biodiversità)</a:t>
            </a:r>
            <a:r>
              <a:rPr lang="it-IT" sz="1800" dirty="0">
                <a:solidFill>
                  <a:schemeClr val="accent2">
                    <a:lumMod val="50000"/>
                  </a:schemeClr>
                </a:solidFill>
              </a:rPr>
              <a:t>», o come</a:t>
            </a:r>
          </a:p>
          <a:p>
            <a:pPr marL="786829" lvl="2" indent="-342900" algn="just">
              <a:lnSpc>
                <a:spcPct val="100000"/>
              </a:lnSpc>
              <a:spcBef>
                <a:spcPts val="0"/>
              </a:spcBef>
              <a:spcAft>
                <a:spcPts val="1200"/>
              </a:spcAft>
              <a:buFont typeface="Wingdings" pitchFamily="2" charset="2"/>
              <a:buChar char="§"/>
            </a:pPr>
            <a:r>
              <a:rPr lang="it-IT" sz="1800" dirty="0">
                <a:solidFill>
                  <a:schemeClr val="accent2">
                    <a:lumMod val="50000"/>
                  </a:schemeClr>
                </a:solidFill>
              </a:rPr>
              <a:t>‘‘</a:t>
            </a:r>
            <a:r>
              <a:rPr lang="it-IT" sz="1800" b="1" dirty="0">
                <a:solidFill>
                  <a:schemeClr val="accent2">
                    <a:lumMod val="50000"/>
                  </a:schemeClr>
                </a:solidFill>
              </a:rPr>
              <a:t>Rischio di transizione</a:t>
            </a:r>
            <a:r>
              <a:rPr lang="it-IT" sz="1800" dirty="0">
                <a:solidFill>
                  <a:schemeClr val="accent2">
                    <a:lumMod val="50000"/>
                  </a:schemeClr>
                </a:solidFill>
              </a:rPr>
              <a:t>’’, ossia un «</a:t>
            </a:r>
            <a:r>
              <a:rPr lang="it-IT" sz="1800" i="1" dirty="0">
                <a:solidFill>
                  <a:schemeClr val="accent2">
                    <a:lumMod val="50000"/>
                  </a:schemeClr>
                </a:solidFill>
              </a:rPr>
              <a:t>impatto economico derivante dall’adozione di normative atte a ridurre le emissioni di carbonio e a favorire lo sviluppo di energie rinnovabili, dagli sviluppi tecnologici nonché dal mutare delle preferenze dei consumatori e della fiducia dei mercati</a:t>
            </a:r>
            <a:r>
              <a:rPr lang="it-IT" sz="1800" dirty="0">
                <a:solidFill>
                  <a:schemeClr val="accent2">
                    <a:lumMod val="50000"/>
                  </a:schemeClr>
                </a:solidFill>
              </a:rPr>
              <a:t>».</a:t>
            </a:r>
          </a:p>
          <a:p>
            <a:pPr marL="87313" indent="0" algn="just">
              <a:lnSpc>
                <a:spcPct val="100000"/>
              </a:lnSpc>
              <a:spcBef>
                <a:spcPts val="0"/>
              </a:spcBef>
              <a:spcAft>
                <a:spcPts val="1200"/>
              </a:spcAft>
              <a:buNone/>
            </a:pPr>
            <a:r>
              <a:rPr lang="it-IT" sz="1600" b="1" dirty="0">
                <a:solidFill>
                  <a:schemeClr val="accent2">
                    <a:lumMod val="50000"/>
                  </a:schemeClr>
                </a:solidFill>
              </a:rPr>
              <a:t>Fonte</a:t>
            </a:r>
            <a:r>
              <a:rPr lang="it-IT" sz="1600" dirty="0">
                <a:solidFill>
                  <a:schemeClr val="accent2">
                    <a:lumMod val="50000"/>
                  </a:schemeClr>
                </a:solidFill>
              </a:rPr>
              <a:t>: Banca d’Italia, </a:t>
            </a:r>
            <a:r>
              <a:rPr lang="it-IT" sz="1600" i="1" dirty="0">
                <a:solidFill>
                  <a:schemeClr val="accent2">
                    <a:lumMod val="50000"/>
                  </a:schemeClr>
                </a:solidFill>
              </a:rPr>
              <a:t>Aspettative di vigilanza sui rischi climatici e ambientali </a:t>
            </a:r>
            <a:r>
              <a:rPr lang="it-IT" sz="1600" dirty="0">
                <a:solidFill>
                  <a:schemeClr val="accent2">
                    <a:lumMod val="50000"/>
                  </a:schemeClr>
                </a:solidFill>
              </a:rPr>
              <a:t>(</a:t>
            </a:r>
            <a:r>
              <a:rPr lang="it-IT" sz="1600" dirty="0">
                <a:solidFill>
                  <a:srgbClr val="2683C8"/>
                </a:solidFill>
                <a:hlinkClick r:id="rId2">
                  <a:extLst>
                    <a:ext uri="{A12FA001-AC4F-418D-AE19-62706E023703}">
                      <ahyp:hlinkClr xmlns:ahyp="http://schemas.microsoft.com/office/drawing/2018/hyperlinkcolor" val="tx"/>
                    </a:ext>
                  </a:extLst>
                </a:hlinkClick>
              </a:rPr>
              <a:t>link</a:t>
            </a:r>
            <a:r>
              <a:rPr lang="it-IT" sz="1600" dirty="0">
                <a:solidFill>
                  <a:schemeClr val="accent2">
                    <a:lumMod val="50000"/>
                  </a:schemeClr>
                </a:solidFill>
              </a:rPr>
              <a:t>); e similmente, Banca Centrale Europea, </a:t>
            </a:r>
            <a:r>
              <a:rPr lang="it-IT" sz="1600" i="1" dirty="0">
                <a:solidFill>
                  <a:schemeClr val="accent2">
                    <a:lumMod val="50000"/>
                  </a:schemeClr>
                </a:solidFill>
              </a:rPr>
              <a:t>Guida sui rischi climatici e ambientali</a:t>
            </a:r>
            <a:r>
              <a:rPr lang="it-IT" sz="1600" dirty="0">
                <a:solidFill>
                  <a:schemeClr val="accent2">
                    <a:lumMod val="50000"/>
                  </a:schemeClr>
                </a:solidFill>
              </a:rPr>
              <a:t> (</a:t>
            </a:r>
            <a:r>
              <a:rPr lang="it-IT" sz="1600" dirty="0">
                <a:solidFill>
                  <a:srgbClr val="2683C8"/>
                </a:solidFill>
                <a:hlinkClick r:id="rId3">
                  <a:extLst>
                    <a:ext uri="{A12FA001-AC4F-418D-AE19-62706E023703}">
                      <ahyp:hlinkClr xmlns:ahyp="http://schemas.microsoft.com/office/drawing/2018/hyperlinkcolor" val="tx"/>
                    </a:ext>
                  </a:extLst>
                </a:hlinkClick>
              </a:rPr>
              <a:t>link</a:t>
            </a:r>
            <a:r>
              <a:rPr lang="it-IT" sz="1600" dirty="0">
                <a:solidFill>
                  <a:schemeClr val="accent2">
                    <a:lumMod val="50000"/>
                  </a:schemeClr>
                </a:solidFill>
              </a:rPr>
              <a:t>)</a:t>
            </a:r>
          </a:p>
        </p:txBody>
      </p:sp>
      <p:sp>
        <p:nvSpPr>
          <p:cNvPr id="8" name="Segnaposto numero diapositiva 7">
            <a:extLst>
              <a:ext uri="{FF2B5EF4-FFF2-40B4-BE49-F238E27FC236}">
                <a16:creationId xmlns:a16="http://schemas.microsoft.com/office/drawing/2014/main" id="{1319C6B9-C5B3-45CB-A998-6F454DBA00CD}"/>
              </a:ext>
            </a:extLst>
          </p:cNvPr>
          <p:cNvSpPr>
            <a:spLocks noGrp="1"/>
          </p:cNvSpPr>
          <p:nvPr>
            <p:ph type="sldNum" sz="quarter" idx="12"/>
          </p:nvPr>
        </p:nvSpPr>
        <p:spPr/>
        <p:txBody>
          <a:bodyPr/>
          <a:lstStyle/>
          <a:p>
            <a:pPr algn="r"/>
            <a:fld id="{4FAB73BC-B049-4115-A692-8D63A059BFB8}" type="slidenum">
              <a:rPr lang="en-US" smtClean="0"/>
              <a:pPr algn="r"/>
              <a:t>3</a:t>
            </a:fld>
            <a:endParaRPr lang="en-US" dirty="0"/>
          </a:p>
        </p:txBody>
      </p:sp>
      <p:sp>
        <p:nvSpPr>
          <p:cNvPr id="9" name="Rettangolo 8">
            <a:extLst>
              <a:ext uri="{FF2B5EF4-FFF2-40B4-BE49-F238E27FC236}">
                <a16:creationId xmlns:a16="http://schemas.microsoft.com/office/drawing/2014/main" id="{B9270FEA-17D8-DE49-8B99-AC0062B503E2}"/>
              </a:ext>
            </a:extLst>
          </p:cNvPr>
          <p:cNvSpPr/>
          <p:nvPr/>
        </p:nvSpPr>
        <p:spPr>
          <a:xfrm>
            <a:off x="4859700" y="0"/>
            <a:ext cx="2472600" cy="369332"/>
          </a:xfrm>
          <a:prstGeom prst="rect">
            <a:avLst/>
          </a:prstGeom>
        </p:spPr>
        <p:txBody>
          <a:bodyPr wrap="none">
            <a:spAutoFit/>
          </a:bodyPr>
          <a:lstStyle/>
          <a:p>
            <a:r>
              <a:rPr lang="en-US" dirty="0">
                <a:solidFill>
                  <a:srgbClr val="2683C6"/>
                </a:solidFill>
              </a:rPr>
              <a:t>Prof. Avv. Matteo De Poli</a:t>
            </a:r>
          </a:p>
        </p:txBody>
      </p:sp>
      <p:sp>
        <p:nvSpPr>
          <p:cNvPr id="10" name="Rettangolo 9">
            <a:extLst>
              <a:ext uri="{FF2B5EF4-FFF2-40B4-BE49-F238E27FC236}">
                <a16:creationId xmlns:a16="http://schemas.microsoft.com/office/drawing/2014/main" id="{A7D50488-CFB5-A840-B60B-720B05BEF806}"/>
              </a:ext>
            </a:extLst>
          </p:cNvPr>
          <p:cNvSpPr/>
          <p:nvPr/>
        </p:nvSpPr>
        <p:spPr>
          <a:xfrm>
            <a:off x="2914809" y="6488668"/>
            <a:ext cx="6362383" cy="369332"/>
          </a:xfrm>
          <a:prstGeom prst="rect">
            <a:avLst/>
          </a:prstGeom>
        </p:spPr>
        <p:txBody>
          <a:bodyPr wrap="none">
            <a:spAutoFit/>
          </a:bodyPr>
          <a:lstStyle/>
          <a:p>
            <a:r>
              <a:rPr lang="it-IT" dirty="0">
                <a:solidFill>
                  <a:srgbClr val="2683C7"/>
                </a:solidFill>
              </a:rPr>
              <a:t>Mitigazione del rischio climatico e accesso al credito, Firenze, 2023</a:t>
            </a:r>
          </a:p>
        </p:txBody>
      </p:sp>
    </p:spTree>
    <p:extLst>
      <p:ext uri="{BB962C8B-B14F-4D97-AF65-F5344CB8AC3E}">
        <p14:creationId xmlns:p14="http://schemas.microsoft.com/office/powerpoint/2010/main" val="23945265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0E5DC524-C733-7C46-BDE8-ED4777EA1488}"/>
              </a:ext>
            </a:extLst>
          </p:cNvPr>
          <p:cNvSpPr>
            <a:spLocks noGrp="1"/>
          </p:cNvSpPr>
          <p:nvPr>
            <p:ph type="sldNum" sz="quarter" idx="12"/>
          </p:nvPr>
        </p:nvSpPr>
        <p:spPr/>
        <p:txBody>
          <a:bodyPr/>
          <a:lstStyle/>
          <a:p>
            <a:fld id="{4FAB73BC-B049-4115-A692-8D63A059BFB8}" type="slidenum">
              <a:rPr lang="en-US" smtClean="0"/>
              <a:t>4</a:t>
            </a:fld>
            <a:endParaRPr lang="en-US" dirty="0"/>
          </a:p>
        </p:txBody>
      </p:sp>
      <p:sp>
        <p:nvSpPr>
          <p:cNvPr id="3" name="Titolo 1">
            <a:extLst>
              <a:ext uri="{FF2B5EF4-FFF2-40B4-BE49-F238E27FC236}">
                <a16:creationId xmlns:a16="http://schemas.microsoft.com/office/drawing/2014/main" id="{732273EC-13E9-084F-A894-47305797BA58}"/>
              </a:ext>
            </a:extLst>
          </p:cNvPr>
          <p:cNvSpPr txBox="1">
            <a:spLocks/>
          </p:cNvSpPr>
          <p:nvPr/>
        </p:nvSpPr>
        <p:spPr>
          <a:xfrm>
            <a:off x="825500" y="1359307"/>
            <a:ext cx="9918700" cy="4191488"/>
          </a:xfrm>
          <a:prstGeom prst="rect">
            <a:avLst/>
          </a:prstGeom>
        </p:spPr>
        <p:txBody>
          <a:bodyPr anchor="ctr">
            <a:normAutofit/>
          </a:bodyPr>
          <a:lstStyle>
            <a:lvl1pPr algn="l" defTabSz="914400" rtl="0" eaLnBrk="1" latinLnBrk="0" hangingPunct="1">
              <a:lnSpc>
                <a:spcPct val="80000"/>
              </a:lnSpc>
              <a:spcBef>
                <a:spcPct val="0"/>
              </a:spcBef>
              <a:buNone/>
              <a:defRPr sz="5000" kern="1200" cap="all" spc="100" baseline="0">
                <a:solidFill>
                  <a:schemeClr val="tx1">
                    <a:lumMod val="90000"/>
                    <a:lumOff val="10000"/>
                  </a:schemeClr>
                </a:solidFill>
                <a:latin typeface="+mj-lt"/>
                <a:ea typeface="+mj-ea"/>
                <a:cs typeface="+mj-cs"/>
              </a:defRPr>
            </a:lvl1pPr>
          </a:lstStyle>
          <a:p>
            <a:pPr algn="ctr"/>
            <a:r>
              <a:rPr lang="it-IT" dirty="0">
                <a:solidFill>
                  <a:srgbClr val="2683C8"/>
                </a:solidFill>
              </a:rPr>
              <a:t>2. </a:t>
            </a:r>
            <a:r>
              <a:rPr lang="it-IT" dirty="0">
                <a:solidFill>
                  <a:schemeClr val="accent2">
                    <a:lumMod val="50000"/>
                  </a:schemeClr>
                </a:solidFill>
              </a:rPr>
              <a:t>la normativa di riferimento</a:t>
            </a:r>
          </a:p>
        </p:txBody>
      </p:sp>
      <p:sp>
        <p:nvSpPr>
          <p:cNvPr id="4" name="Rettangolo 3">
            <a:extLst>
              <a:ext uri="{FF2B5EF4-FFF2-40B4-BE49-F238E27FC236}">
                <a16:creationId xmlns:a16="http://schemas.microsoft.com/office/drawing/2014/main" id="{1F4DF04E-DFD6-D84F-932E-6AC951CD8596}"/>
              </a:ext>
            </a:extLst>
          </p:cNvPr>
          <p:cNvSpPr/>
          <p:nvPr/>
        </p:nvSpPr>
        <p:spPr>
          <a:xfrm>
            <a:off x="4859700" y="0"/>
            <a:ext cx="2472600" cy="369332"/>
          </a:xfrm>
          <a:prstGeom prst="rect">
            <a:avLst/>
          </a:prstGeom>
        </p:spPr>
        <p:txBody>
          <a:bodyPr wrap="none">
            <a:spAutoFit/>
          </a:bodyPr>
          <a:lstStyle/>
          <a:p>
            <a:r>
              <a:rPr lang="en-US" dirty="0">
                <a:solidFill>
                  <a:srgbClr val="2683C6"/>
                </a:solidFill>
              </a:rPr>
              <a:t>Prof. Avv. Matteo De Poli</a:t>
            </a:r>
          </a:p>
        </p:txBody>
      </p:sp>
      <p:sp>
        <p:nvSpPr>
          <p:cNvPr id="5" name="Rettangolo 4">
            <a:extLst>
              <a:ext uri="{FF2B5EF4-FFF2-40B4-BE49-F238E27FC236}">
                <a16:creationId xmlns:a16="http://schemas.microsoft.com/office/drawing/2014/main" id="{FA9CD3F9-C450-5A4B-8E22-4A857DE0D6F2}"/>
              </a:ext>
            </a:extLst>
          </p:cNvPr>
          <p:cNvSpPr/>
          <p:nvPr/>
        </p:nvSpPr>
        <p:spPr>
          <a:xfrm>
            <a:off x="2914809" y="6488668"/>
            <a:ext cx="6362383" cy="369332"/>
          </a:xfrm>
          <a:prstGeom prst="rect">
            <a:avLst/>
          </a:prstGeom>
        </p:spPr>
        <p:txBody>
          <a:bodyPr wrap="none">
            <a:spAutoFit/>
          </a:bodyPr>
          <a:lstStyle/>
          <a:p>
            <a:r>
              <a:rPr lang="it-IT" dirty="0">
                <a:solidFill>
                  <a:srgbClr val="2683C7"/>
                </a:solidFill>
              </a:rPr>
              <a:t>Mitigazione del rischio climatico e accesso al credito, Firenze, 2023</a:t>
            </a:r>
          </a:p>
        </p:txBody>
      </p:sp>
    </p:spTree>
    <p:extLst>
      <p:ext uri="{BB962C8B-B14F-4D97-AF65-F5344CB8AC3E}">
        <p14:creationId xmlns:p14="http://schemas.microsoft.com/office/powerpoint/2010/main" val="31855896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CED6CB9-7125-47A3-85EC-B5FE292E0684}"/>
              </a:ext>
            </a:extLst>
          </p:cNvPr>
          <p:cNvSpPr>
            <a:spLocks noGrp="1"/>
          </p:cNvSpPr>
          <p:nvPr>
            <p:ph type="title"/>
          </p:nvPr>
        </p:nvSpPr>
        <p:spPr>
          <a:xfrm>
            <a:off x="825500" y="831273"/>
            <a:ext cx="9918700" cy="942110"/>
          </a:xfrm>
        </p:spPr>
        <p:txBody>
          <a:bodyPr>
            <a:normAutofit/>
          </a:bodyPr>
          <a:lstStyle/>
          <a:p>
            <a:r>
              <a:rPr lang="it-IT" sz="3200" dirty="0">
                <a:solidFill>
                  <a:srgbClr val="2683C8"/>
                </a:solidFill>
              </a:rPr>
              <a:t>2. </a:t>
            </a:r>
            <a:r>
              <a:rPr lang="it-IT" sz="3200" dirty="0">
                <a:solidFill>
                  <a:schemeClr val="accent2">
                    <a:lumMod val="50000"/>
                  </a:schemeClr>
                </a:solidFill>
              </a:rPr>
              <a:t>La normativa di riferimento</a:t>
            </a:r>
            <a:br>
              <a:rPr lang="it-IT" sz="3200" dirty="0">
                <a:solidFill>
                  <a:schemeClr val="accent2">
                    <a:lumMod val="50000"/>
                  </a:schemeClr>
                </a:solidFill>
              </a:rPr>
            </a:br>
            <a:r>
              <a:rPr lang="it-IT" sz="2800" dirty="0">
                <a:solidFill>
                  <a:schemeClr val="accent2">
                    <a:lumMod val="50000"/>
                  </a:schemeClr>
                </a:solidFill>
              </a:rPr>
              <a:t>caratteristiche</a:t>
            </a:r>
            <a:endParaRPr lang="it-IT" sz="3200" dirty="0">
              <a:solidFill>
                <a:schemeClr val="accent2">
                  <a:lumMod val="50000"/>
                </a:schemeClr>
              </a:solidFill>
            </a:endParaRPr>
          </a:p>
        </p:txBody>
      </p:sp>
      <p:sp>
        <p:nvSpPr>
          <p:cNvPr id="3" name="Segnaposto contenuto 2">
            <a:extLst>
              <a:ext uri="{FF2B5EF4-FFF2-40B4-BE49-F238E27FC236}">
                <a16:creationId xmlns:a16="http://schemas.microsoft.com/office/drawing/2014/main" id="{F2D4554A-3E5E-4173-A17E-CBB8F69FAA60}"/>
              </a:ext>
            </a:extLst>
          </p:cNvPr>
          <p:cNvSpPr>
            <a:spLocks noGrp="1"/>
          </p:cNvSpPr>
          <p:nvPr>
            <p:ph idx="1"/>
          </p:nvPr>
        </p:nvSpPr>
        <p:spPr>
          <a:xfrm>
            <a:off x="825500" y="1942011"/>
            <a:ext cx="10541000" cy="4803013"/>
          </a:xfrm>
        </p:spPr>
        <p:txBody>
          <a:bodyPr vert="horz" lIns="45720" tIns="45720" rIns="45720" bIns="45720" rtlCol="0" anchor="t">
            <a:noAutofit/>
          </a:bodyPr>
          <a:lstStyle/>
          <a:p>
            <a:pPr marL="429895" indent="-342900" algn="just">
              <a:lnSpc>
                <a:spcPct val="100000"/>
              </a:lnSpc>
              <a:spcBef>
                <a:spcPts val="0"/>
              </a:spcBef>
              <a:spcAft>
                <a:spcPts val="1200"/>
              </a:spcAft>
              <a:buFont typeface="Wingdings" pitchFamily="2" charset="2"/>
              <a:buChar char="§"/>
            </a:pPr>
            <a:r>
              <a:rPr lang="it-IT" sz="2000" dirty="0">
                <a:solidFill>
                  <a:schemeClr val="accent2">
                    <a:lumMod val="50000"/>
                  </a:schemeClr>
                </a:solidFill>
              </a:rPr>
              <a:t>Normativa particolarmente recente (introdotta con il </a:t>
            </a:r>
            <a:r>
              <a:rPr lang="it-IT" sz="2000" b="1" dirty="0">
                <a:solidFill>
                  <a:schemeClr val="accent2">
                    <a:lumMod val="50000"/>
                  </a:schemeClr>
                </a:solidFill>
              </a:rPr>
              <a:t>Banking Package</a:t>
            </a:r>
            <a:r>
              <a:rPr lang="it-IT" sz="2000" dirty="0">
                <a:solidFill>
                  <a:schemeClr val="accent2">
                    <a:lumMod val="50000"/>
                  </a:schemeClr>
                </a:solidFill>
              </a:rPr>
              <a:t> del 2019) ed in costante evoluzione.</a:t>
            </a:r>
          </a:p>
          <a:p>
            <a:pPr marL="429895" indent="-342900" algn="just">
              <a:lnSpc>
                <a:spcPct val="100000"/>
              </a:lnSpc>
              <a:spcBef>
                <a:spcPts val="0"/>
              </a:spcBef>
              <a:spcAft>
                <a:spcPts val="1200"/>
              </a:spcAft>
              <a:buFont typeface="Wingdings" pitchFamily="2" charset="2"/>
              <a:buChar char="§"/>
            </a:pPr>
            <a:r>
              <a:rPr lang="it-IT" sz="2000" dirty="0">
                <a:solidFill>
                  <a:schemeClr val="accent2">
                    <a:lumMod val="50000"/>
                  </a:schemeClr>
                </a:solidFill>
              </a:rPr>
              <a:t>Va inquadrata nel più ampio ambito della normativa sulle tematiche </a:t>
            </a:r>
            <a:r>
              <a:rPr lang="it-IT" sz="2000" b="1" dirty="0">
                <a:solidFill>
                  <a:schemeClr val="accent2">
                    <a:lumMod val="50000"/>
                  </a:schemeClr>
                </a:solidFill>
              </a:rPr>
              <a:t>ESG</a:t>
            </a:r>
            <a:r>
              <a:rPr lang="it-IT" sz="2000" dirty="0">
                <a:solidFill>
                  <a:schemeClr val="accent2">
                    <a:lumMod val="50000"/>
                  </a:schemeClr>
                </a:solidFill>
              </a:rPr>
              <a:t> (</a:t>
            </a:r>
            <a:r>
              <a:rPr lang="it-IT" sz="2000" i="1" dirty="0" err="1">
                <a:solidFill>
                  <a:schemeClr val="accent2">
                    <a:lumMod val="50000"/>
                  </a:schemeClr>
                </a:solidFill>
              </a:rPr>
              <a:t>environmental</a:t>
            </a:r>
            <a:r>
              <a:rPr lang="it-IT" sz="2000" dirty="0">
                <a:solidFill>
                  <a:schemeClr val="accent2">
                    <a:lumMod val="50000"/>
                  </a:schemeClr>
                </a:solidFill>
              </a:rPr>
              <a:t>, </a:t>
            </a:r>
            <a:r>
              <a:rPr lang="it-IT" sz="2000" i="1" dirty="0">
                <a:solidFill>
                  <a:schemeClr val="accent2">
                    <a:lumMod val="50000"/>
                  </a:schemeClr>
                </a:solidFill>
              </a:rPr>
              <a:t>social</a:t>
            </a:r>
            <a:r>
              <a:rPr lang="it-IT" sz="2000" dirty="0">
                <a:solidFill>
                  <a:schemeClr val="accent2">
                    <a:lumMod val="50000"/>
                  </a:schemeClr>
                </a:solidFill>
              </a:rPr>
              <a:t>, </a:t>
            </a:r>
            <a:r>
              <a:rPr lang="it-IT" sz="2000" i="1" dirty="0">
                <a:solidFill>
                  <a:schemeClr val="accent2">
                    <a:lumMod val="50000"/>
                  </a:schemeClr>
                </a:solidFill>
              </a:rPr>
              <a:t>governance</a:t>
            </a:r>
            <a:r>
              <a:rPr lang="it-IT" sz="2000" dirty="0">
                <a:solidFill>
                  <a:schemeClr val="accent2">
                    <a:lumMod val="50000"/>
                  </a:schemeClr>
                </a:solidFill>
              </a:rPr>
              <a:t>).</a:t>
            </a:r>
          </a:p>
          <a:p>
            <a:pPr marL="429895" indent="-342900" algn="just">
              <a:lnSpc>
                <a:spcPct val="100000"/>
              </a:lnSpc>
              <a:spcBef>
                <a:spcPts val="0"/>
              </a:spcBef>
              <a:spcAft>
                <a:spcPts val="1200"/>
              </a:spcAft>
              <a:buFont typeface="Wingdings" pitchFamily="2" charset="2"/>
              <a:buChar char="§"/>
            </a:pPr>
            <a:r>
              <a:rPr lang="it-IT" sz="2000" dirty="0">
                <a:solidFill>
                  <a:schemeClr val="accent2">
                    <a:lumMod val="50000"/>
                  </a:schemeClr>
                </a:solidFill>
              </a:rPr>
              <a:t>Non si compone di </a:t>
            </a:r>
            <a:r>
              <a:rPr lang="it-IT" sz="2000" b="1" dirty="0">
                <a:solidFill>
                  <a:schemeClr val="accent2">
                    <a:lumMod val="50000"/>
                  </a:schemeClr>
                </a:solidFill>
              </a:rPr>
              <a:t>norme di trasparenza</a:t>
            </a:r>
            <a:r>
              <a:rPr lang="it-IT" sz="2000" dirty="0">
                <a:solidFill>
                  <a:schemeClr val="accent2">
                    <a:lumMod val="50000"/>
                  </a:schemeClr>
                </a:solidFill>
              </a:rPr>
              <a:t>, ma di </a:t>
            </a:r>
            <a:r>
              <a:rPr lang="it-IT" sz="2000" b="1" dirty="0">
                <a:solidFill>
                  <a:schemeClr val="accent2">
                    <a:lumMod val="50000"/>
                  </a:schemeClr>
                </a:solidFill>
              </a:rPr>
              <a:t>disposizioni di carattere prudenziale (che, tuttavia, incidono sulla contrattazione).</a:t>
            </a:r>
          </a:p>
          <a:p>
            <a:pPr marL="429895" indent="-342900" algn="just">
              <a:lnSpc>
                <a:spcPct val="100000"/>
              </a:lnSpc>
              <a:spcBef>
                <a:spcPts val="0"/>
              </a:spcBef>
              <a:spcAft>
                <a:spcPts val="1200"/>
              </a:spcAft>
              <a:buFont typeface="Wingdings" pitchFamily="2" charset="2"/>
              <a:buChar char="§"/>
            </a:pPr>
            <a:r>
              <a:rPr lang="it-IT" sz="2000" dirty="0">
                <a:solidFill>
                  <a:schemeClr val="accent2">
                    <a:lumMod val="50000"/>
                  </a:schemeClr>
                </a:solidFill>
              </a:rPr>
              <a:t>Compaiono </a:t>
            </a:r>
            <a:r>
              <a:rPr lang="it-IT" sz="2000" b="1" dirty="0">
                <a:solidFill>
                  <a:schemeClr val="accent2">
                    <a:lumMod val="50000"/>
                  </a:schemeClr>
                </a:solidFill>
              </a:rPr>
              <a:t>ampie deleghe alle</a:t>
            </a:r>
            <a:r>
              <a:rPr lang="it-IT" sz="2000" dirty="0">
                <a:solidFill>
                  <a:schemeClr val="accent2">
                    <a:lumMod val="50000"/>
                  </a:schemeClr>
                </a:solidFill>
              </a:rPr>
              <a:t> Autorità di settore </a:t>
            </a:r>
          </a:p>
          <a:p>
            <a:pPr marL="429895" indent="-342900" algn="just">
              <a:lnSpc>
                <a:spcPct val="100000"/>
              </a:lnSpc>
              <a:spcBef>
                <a:spcPts val="0"/>
              </a:spcBef>
              <a:spcAft>
                <a:spcPts val="1200"/>
              </a:spcAft>
              <a:buFont typeface="Wingdings" pitchFamily="2" charset="2"/>
              <a:buChar char="§"/>
            </a:pPr>
            <a:r>
              <a:rPr lang="it-IT" sz="2000" dirty="0">
                <a:solidFill>
                  <a:schemeClr val="accent2">
                    <a:lumMod val="50000"/>
                  </a:schemeClr>
                </a:solidFill>
              </a:rPr>
              <a:t>Prevalenza della </a:t>
            </a:r>
            <a:r>
              <a:rPr lang="it-IT" sz="2000" i="1" dirty="0">
                <a:solidFill>
                  <a:schemeClr val="accent2">
                    <a:lumMod val="50000"/>
                  </a:schemeClr>
                </a:solidFill>
              </a:rPr>
              <a:t>soft </a:t>
            </a:r>
            <a:r>
              <a:rPr lang="it-IT" sz="2000" i="1" dirty="0" err="1">
                <a:solidFill>
                  <a:schemeClr val="accent2">
                    <a:lumMod val="50000"/>
                  </a:schemeClr>
                </a:solidFill>
              </a:rPr>
              <a:t>law</a:t>
            </a:r>
            <a:r>
              <a:rPr lang="it-IT" sz="2000" dirty="0">
                <a:solidFill>
                  <a:schemeClr val="accent2">
                    <a:lumMod val="50000"/>
                  </a:schemeClr>
                </a:solidFill>
              </a:rPr>
              <a:t> ‘‘</a:t>
            </a:r>
            <a:r>
              <a:rPr lang="it-IT" sz="2000" b="1" dirty="0">
                <a:solidFill>
                  <a:schemeClr val="accent2">
                    <a:lumMod val="50000"/>
                  </a:schemeClr>
                </a:solidFill>
              </a:rPr>
              <a:t>soft law</a:t>
            </a:r>
            <a:r>
              <a:rPr lang="it-IT" sz="2000" dirty="0">
                <a:solidFill>
                  <a:schemeClr val="accent2">
                    <a:lumMod val="50000"/>
                  </a:schemeClr>
                </a:solidFill>
              </a:rPr>
              <a:t>’’.</a:t>
            </a:r>
          </a:p>
          <a:p>
            <a:pPr marL="429895" indent="-342900" algn="just">
              <a:lnSpc>
                <a:spcPct val="100000"/>
              </a:lnSpc>
              <a:spcBef>
                <a:spcPts val="0"/>
              </a:spcBef>
              <a:spcAft>
                <a:spcPts val="1200"/>
              </a:spcAft>
              <a:buFont typeface="Wingdings" pitchFamily="2" charset="2"/>
              <a:buChar char="§"/>
            </a:pPr>
            <a:endParaRPr lang="it-IT" sz="2000" dirty="0">
              <a:solidFill>
                <a:schemeClr val="accent2">
                  <a:lumMod val="50000"/>
                </a:schemeClr>
              </a:solidFill>
            </a:endParaRPr>
          </a:p>
          <a:p>
            <a:pPr marL="87313" indent="0" algn="just">
              <a:lnSpc>
                <a:spcPct val="100000"/>
              </a:lnSpc>
              <a:spcBef>
                <a:spcPts val="0"/>
              </a:spcBef>
              <a:spcAft>
                <a:spcPts val="1200"/>
              </a:spcAft>
              <a:buNone/>
            </a:pPr>
            <a:endParaRPr lang="it-IT" sz="2000" dirty="0">
              <a:solidFill>
                <a:schemeClr val="accent2">
                  <a:lumMod val="50000"/>
                </a:schemeClr>
              </a:solidFill>
            </a:endParaRPr>
          </a:p>
          <a:p>
            <a:pPr marL="430213" indent="-342900" algn="just">
              <a:lnSpc>
                <a:spcPct val="100000"/>
              </a:lnSpc>
              <a:spcBef>
                <a:spcPts val="0"/>
              </a:spcBef>
              <a:spcAft>
                <a:spcPts val="1200"/>
              </a:spcAft>
              <a:buFont typeface="Wingdings" pitchFamily="2" charset="2"/>
              <a:buChar char="Ø"/>
            </a:pPr>
            <a:endParaRPr lang="it-IT" sz="2000" dirty="0">
              <a:solidFill>
                <a:schemeClr val="accent2">
                  <a:lumMod val="50000"/>
                </a:schemeClr>
              </a:solidFill>
            </a:endParaRPr>
          </a:p>
        </p:txBody>
      </p:sp>
      <p:sp>
        <p:nvSpPr>
          <p:cNvPr id="8" name="Segnaposto numero diapositiva 7">
            <a:extLst>
              <a:ext uri="{FF2B5EF4-FFF2-40B4-BE49-F238E27FC236}">
                <a16:creationId xmlns:a16="http://schemas.microsoft.com/office/drawing/2014/main" id="{1319C6B9-C5B3-45CB-A998-6F454DBA00CD}"/>
              </a:ext>
            </a:extLst>
          </p:cNvPr>
          <p:cNvSpPr>
            <a:spLocks noGrp="1"/>
          </p:cNvSpPr>
          <p:nvPr>
            <p:ph type="sldNum" sz="quarter" idx="12"/>
          </p:nvPr>
        </p:nvSpPr>
        <p:spPr/>
        <p:txBody>
          <a:bodyPr/>
          <a:lstStyle/>
          <a:p>
            <a:pPr algn="r"/>
            <a:fld id="{4FAB73BC-B049-4115-A692-8D63A059BFB8}" type="slidenum">
              <a:rPr lang="en-US" smtClean="0"/>
              <a:pPr algn="r"/>
              <a:t>5</a:t>
            </a:fld>
            <a:endParaRPr lang="en-US" dirty="0"/>
          </a:p>
        </p:txBody>
      </p:sp>
      <p:sp>
        <p:nvSpPr>
          <p:cNvPr id="7" name="Rettangolo 6">
            <a:extLst>
              <a:ext uri="{FF2B5EF4-FFF2-40B4-BE49-F238E27FC236}">
                <a16:creationId xmlns:a16="http://schemas.microsoft.com/office/drawing/2014/main" id="{3F30F55C-CAD1-CE48-B8D5-2FB7307CE773}"/>
              </a:ext>
            </a:extLst>
          </p:cNvPr>
          <p:cNvSpPr/>
          <p:nvPr/>
        </p:nvSpPr>
        <p:spPr>
          <a:xfrm>
            <a:off x="4859700" y="0"/>
            <a:ext cx="2472600" cy="369332"/>
          </a:xfrm>
          <a:prstGeom prst="rect">
            <a:avLst/>
          </a:prstGeom>
        </p:spPr>
        <p:txBody>
          <a:bodyPr wrap="none">
            <a:spAutoFit/>
          </a:bodyPr>
          <a:lstStyle/>
          <a:p>
            <a:r>
              <a:rPr lang="en-US" dirty="0">
                <a:solidFill>
                  <a:srgbClr val="2683C6"/>
                </a:solidFill>
              </a:rPr>
              <a:t>Prof. Avv. Matteo De Poli</a:t>
            </a:r>
          </a:p>
        </p:txBody>
      </p:sp>
      <p:sp>
        <p:nvSpPr>
          <p:cNvPr id="9" name="Rettangolo 8">
            <a:extLst>
              <a:ext uri="{FF2B5EF4-FFF2-40B4-BE49-F238E27FC236}">
                <a16:creationId xmlns:a16="http://schemas.microsoft.com/office/drawing/2014/main" id="{8253F406-7FE1-EE40-B9BE-AECA6D435A4D}"/>
              </a:ext>
            </a:extLst>
          </p:cNvPr>
          <p:cNvSpPr/>
          <p:nvPr/>
        </p:nvSpPr>
        <p:spPr>
          <a:xfrm>
            <a:off x="2914809" y="6488668"/>
            <a:ext cx="6362383" cy="369332"/>
          </a:xfrm>
          <a:prstGeom prst="rect">
            <a:avLst/>
          </a:prstGeom>
        </p:spPr>
        <p:txBody>
          <a:bodyPr wrap="none">
            <a:spAutoFit/>
          </a:bodyPr>
          <a:lstStyle/>
          <a:p>
            <a:r>
              <a:rPr lang="it-IT" dirty="0">
                <a:solidFill>
                  <a:srgbClr val="2683C7"/>
                </a:solidFill>
              </a:rPr>
              <a:t>Mitigazione del rischio climatico e accesso al credito, Firenze, 2023</a:t>
            </a:r>
          </a:p>
        </p:txBody>
      </p:sp>
      <p:pic>
        <p:nvPicPr>
          <p:cNvPr id="4" name="Immagine 3">
            <a:extLst>
              <a:ext uri="{FF2B5EF4-FFF2-40B4-BE49-F238E27FC236}">
                <a16:creationId xmlns:a16="http://schemas.microsoft.com/office/drawing/2014/main" id="{28999219-9118-0341-AA72-2F08782177A2}"/>
              </a:ext>
            </a:extLst>
          </p:cNvPr>
          <p:cNvPicPr>
            <a:picLocks noChangeAspect="1"/>
          </p:cNvPicPr>
          <p:nvPr/>
        </p:nvPicPr>
        <p:blipFill>
          <a:blip r:embed="rId2"/>
          <a:stretch>
            <a:fillRect/>
          </a:stretch>
        </p:blipFill>
        <p:spPr>
          <a:xfrm>
            <a:off x="8463413" y="3935968"/>
            <a:ext cx="3187700" cy="2552700"/>
          </a:xfrm>
          <a:prstGeom prst="rect">
            <a:avLst/>
          </a:prstGeom>
        </p:spPr>
      </p:pic>
    </p:spTree>
    <p:extLst>
      <p:ext uri="{BB962C8B-B14F-4D97-AF65-F5344CB8AC3E}">
        <p14:creationId xmlns:p14="http://schemas.microsoft.com/office/powerpoint/2010/main" val="36124527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F2D4554A-3E5E-4173-A17E-CBB8F69FAA60}"/>
              </a:ext>
            </a:extLst>
          </p:cNvPr>
          <p:cNvSpPr>
            <a:spLocks noGrp="1"/>
          </p:cNvSpPr>
          <p:nvPr>
            <p:ph idx="1"/>
          </p:nvPr>
        </p:nvSpPr>
        <p:spPr>
          <a:xfrm>
            <a:off x="825500" y="1773383"/>
            <a:ext cx="8886536" cy="4803013"/>
          </a:xfrm>
        </p:spPr>
        <p:txBody>
          <a:bodyPr vert="horz" lIns="45720" tIns="45720" rIns="45720" bIns="45720" rtlCol="0" anchor="t">
            <a:noAutofit/>
          </a:bodyPr>
          <a:lstStyle/>
          <a:p>
            <a:pPr marL="86995" indent="0" algn="just">
              <a:lnSpc>
                <a:spcPct val="100000"/>
              </a:lnSpc>
              <a:spcBef>
                <a:spcPts val="0"/>
              </a:spcBef>
              <a:spcAft>
                <a:spcPts val="1200"/>
              </a:spcAft>
              <a:buNone/>
            </a:pPr>
            <a:r>
              <a:rPr lang="it-IT" sz="1700" dirty="0">
                <a:solidFill>
                  <a:schemeClr val="accent2">
                    <a:lumMod val="50000"/>
                  </a:schemeClr>
                </a:solidFill>
              </a:rPr>
              <a:t>Nel 2019, sono stati inseriti nel </a:t>
            </a:r>
            <a:r>
              <a:rPr lang="it-IT" sz="1700" b="1" i="1" dirty="0">
                <a:solidFill>
                  <a:schemeClr val="accent2">
                    <a:lumMod val="50000"/>
                  </a:schemeClr>
                </a:solidFill>
              </a:rPr>
              <a:t>Capital Requirements Regulation</a:t>
            </a:r>
            <a:r>
              <a:rPr lang="it-IT" sz="1700" dirty="0">
                <a:solidFill>
                  <a:schemeClr val="accent2">
                    <a:lumMod val="50000"/>
                  </a:schemeClr>
                </a:solidFill>
              </a:rPr>
              <a:t> (</a:t>
            </a:r>
            <a:r>
              <a:rPr lang="it-IT" sz="1700" dirty="0">
                <a:solidFill>
                  <a:srgbClr val="2683C8"/>
                </a:solidFill>
                <a:hlinkClick r:id="rId2">
                  <a:extLst>
                    <a:ext uri="{A12FA001-AC4F-418D-AE19-62706E023703}">
                      <ahyp:hlinkClr xmlns:ahyp="http://schemas.microsoft.com/office/drawing/2018/hyperlinkcolor" val="tx"/>
                    </a:ext>
                  </a:extLst>
                </a:hlinkClick>
              </a:rPr>
              <a:t>CRR</a:t>
            </a:r>
            <a:r>
              <a:rPr lang="it-IT" sz="1700" dirty="0">
                <a:solidFill>
                  <a:schemeClr val="accent2">
                    <a:lumMod val="50000"/>
                  </a:schemeClr>
                </a:solidFill>
              </a:rPr>
              <a:t>) le seguenti disposizioni:</a:t>
            </a:r>
          </a:p>
          <a:p>
            <a:pPr marL="603631" lvl="1" indent="-342900" algn="just">
              <a:lnSpc>
                <a:spcPct val="100000"/>
              </a:lnSpc>
              <a:spcBef>
                <a:spcPts val="0"/>
              </a:spcBef>
              <a:spcAft>
                <a:spcPts val="1200"/>
              </a:spcAft>
              <a:buFont typeface="Wingdings" pitchFamily="2" charset="2"/>
              <a:buChar char="§"/>
            </a:pPr>
            <a:r>
              <a:rPr lang="it-IT" sz="1700" dirty="0">
                <a:solidFill>
                  <a:schemeClr val="accent2">
                    <a:lumMod val="50000"/>
                  </a:schemeClr>
                </a:solidFill>
              </a:rPr>
              <a:t>Art. 449-</a:t>
            </a:r>
            <a:r>
              <a:rPr lang="it-IT" sz="1700" i="1" dirty="0">
                <a:solidFill>
                  <a:schemeClr val="accent2">
                    <a:lumMod val="50000"/>
                  </a:schemeClr>
                </a:solidFill>
              </a:rPr>
              <a:t>bis</a:t>
            </a:r>
            <a:r>
              <a:rPr lang="it-IT" sz="1700" dirty="0">
                <a:solidFill>
                  <a:schemeClr val="accent2">
                    <a:lumMod val="50000"/>
                  </a:schemeClr>
                </a:solidFill>
              </a:rPr>
              <a:t> </a:t>
            </a:r>
            <a:r>
              <a:rPr lang="it-IT" sz="1700" dirty="0">
                <a:solidFill>
                  <a:srgbClr val="2683C8"/>
                </a:solidFill>
              </a:rPr>
              <a:t>→ </a:t>
            </a:r>
            <a:r>
              <a:rPr lang="it-IT" sz="1700" dirty="0">
                <a:solidFill>
                  <a:srgbClr val="134263"/>
                </a:solidFill>
              </a:rPr>
              <a:t>le grandi banche quotate devono pubblicare «</a:t>
            </a:r>
            <a:r>
              <a:rPr lang="it-IT" sz="1700" i="1" dirty="0">
                <a:solidFill>
                  <a:srgbClr val="134263"/>
                </a:solidFill>
              </a:rPr>
              <a:t>informazioni relative ai rischi ambientali, sociali e di governance, compresi i rischi fisici e i rischi di transizione</a:t>
            </a:r>
            <a:r>
              <a:rPr lang="it-IT" sz="1700" dirty="0">
                <a:solidFill>
                  <a:srgbClr val="134263"/>
                </a:solidFill>
              </a:rPr>
              <a:t>».</a:t>
            </a:r>
          </a:p>
          <a:p>
            <a:pPr marL="603631" lvl="1" indent="-342900" algn="just">
              <a:lnSpc>
                <a:spcPct val="100000"/>
              </a:lnSpc>
              <a:spcBef>
                <a:spcPts val="0"/>
              </a:spcBef>
              <a:spcAft>
                <a:spcPts val="1200"/>
              </a:spcAft>
              <a:buFont typeface="Wingdings" pitchFamily="2" charset="2"/>
              <a:buChar char="§"/>
            </a:pPr>
            <a:r>
              <a:rPr lang="it-IT" sz="1700" dirty="0">
                <a:solidFill>
                  <a:schemeClr val="accent2">
                    <a:lumMod val="50000"/>
                  </a:schemeClr>
                </a:solidFill>
              </a:rPr>
              <a:t>Art. 501-</a:t>
            </a:r>
            <a:r>
              <a:rPr lang="it-IT" sz="1700" i="1" dirty="0">
                <a:solidFill>
                  <a:schemeClr val="accent2">
                    <a:lumMod val="50000"/>
                  </a:schemeClr>
                </a:solidFill>
              </a:rPr>
              <a:t>bis</a:t>
            </a:r>
            <a:r>
              <a:rPr lang="it-IT" sz="1700" dirty="0">
                <a:solidFill>
                  <a:schemeClr val="accent2">
                    <a:lumMod val="50000"/>
                  </a:schemeClr>
                </a:solidFill>
              </a:rPr>
              <a:t> </a:t>
            </a:r>
            <a:r>
              <a:rPr lang="it-IT" sz="1700" dirty="0">
                <a:solidFill>
                  <a:srgbClr val="2683C8"/>
                </a:solidFill>
              </a:rPr>
              <a:t>→ </a:t>
            </a:r>
            <a:r>
              <a:rPr lang="it-IT" sz="1700" dirty="0">
                <a:solidFill>
                  <a:schemeClr val="accent2">
                    <a:lumMod val="50000"/>
                  </a:schemeClr>
                </a:solidFill>
              </a:rPr>
              <a:t>sistema di </a:t>
            </a:r>
            <a:r>
              <a:rPr lang="it-IT" sz="1700" b="1" dirty="0">
                <a:solidFill>
                  <a:schemeClr val="accent2">
                    <a:lumMod val="50000"/>
                  </a:schemeClr>
                </a:solidFill>
              </a:rPr>
              <a:t>rettifiche </a:t>
            </a:r>
            <a:r>
              <a:rPr lang="it-IT" sz="1700" b="1" i="1" dirty="0">
                <a:solidFill>
                  <a:schemeClr val="accent2">
                    <a:lumMod val="50000"/>
                  </a:schemeClr>
                </a:solidFill>
              </a:rPr>
              <a:t>in melius </a:t>
            </a:r>
            <a:r>
              <a:rPr lang="it-IT" sz="1700" b="1" dirty="0">
                <a:solidFill>
                  <a:schemeClr val="accent2">
                    <a:lumMod val="50000"/>
                  </a:schemeClr>
                </a:solidFill>
              </a:rPr>
              <a:t>ai requisiti di fondi propri per il rischio di credito riguardante esposizioni verso soggetti che gestiscono o finanziano strutture fisiche o impianti, sistemi e reti che forniscono o sostengono servizi pubblici essenziali</a:t>
            </a:r>
            <a:r>
              <a:rPr lang="it-IT" sz="1700" dirty="0">
                <a:solidFill>
                  <a:schemeClr val="accent2">
                    <a:lumMod val="50000"/>
                  </a:schemeClr>
                </a:solidFill>
              </a:rPr>
              <a:t>. Tra le diverse condizioni che devono essere soddisfatte affinché possa essere operata la rettifica il soggetto finanziato deve aver condotto una valutazione diretta a stabilire se le attività finanziate contribuiscono ai seguenti </a:t>
            </a:r>
            <a:r>
              <a:rPr lang="it-IT" sz="1700" b="1" dirty="0">
                <a:solidFill>
                  <a:schemeClr val="accent2">
                    <a:lumMod val="50000"/>
                  </a:schemeClr>
                </a:solidFill>
              </a:rPr>
              <a:t>obiettivi ambientali</a:t>
            </a:r>
            <a:r>
              <a:rPr lang="it-IT" sz="1700" dirty="0">
                <a:solidFill>
                  <a:schemeClr val="accent2">
                    <a:lumMod val="50000"/>
                  </a:schemeClr>
                </a:solidFill>
              </a:rPr>
              <a:t>: </a:t>
            </a:r>
            <a:r>
              <a:rPr lang="it-IT" sz="1700" i="1" dirty="0">
                <a:solidFill>
                  <a:srgbClr val="2683C8"/>
                </a:solidFill>
              </a:rPr>
              <a:t>i) </a:t>
            </a:r>
            <a:r>
              <a:rPr lang="it-IT" sz="1700" dirty="0">
                <a:solidFill>
                  <a:schemeClr val="accent2">
                    <a:lumMod val="50000"/>
                  </a:schemeClr>
                </a:solidFill>
              </a:rPr>
              <a:t>mitigazione dei cambiamenti climatici; </a:t>
            </a:r>
            <a:r>
              <a:rPr lang="it-IT" sz="1700" i="1" dirty="0">
                <a:solidFill>
                  <a:srgbClr val="2683C8"/>
                </a:solidFill>
              </a:rPr>
              <a:t>ii) </a:t>
            </a:r>
            <a:r>
              <a:rPr lang="it-IT" sz="1700" dirty="0">
                <a:solidFill>
                  <a:schemeClr val="accent2">
                    <a:lumMod val="50000"/>
                  </a:schemeClr>
                </a:solidFill>
              </a:rPr>
              <a:t>adattamento ai cambiamenti climatici; </a:t>
            </a:r>
            <a:r>
              <a:rPr lang="it-IT" sz="1700" i="1" dirty="0">
                <a:solidFill>
                  <a:srgbClr val="2683C8"/>
                </a:solidFill>
              </a:rPr>
              <a:t>iii) </a:t>
            </a:r>
            <a:r>
              <a:rPr lang="it-IT" sz="1700" dirty="0">
                <a:solidFill>
                  <a:schemeClr val="accent2">
                    <a:lumMod val="50000"/>
                  </a:schemeClr>
                </a:solidFill>
              </a:rPr>
              <a:t>uso sostenibile e protezione delle acque e delle risorse marine; </a:t>
            </a:r>
            <a:r>
              <a:rPr lang="it-IT" sz="1700" i="1" dirty="0">
                <a:solidFill>
                  <a:srgbClr val="2683C8"/>
                </a:solidFill>
              </a:rPr>
              <a:t>iv) </a:t>
            </a:r>
            <a:r>
              <a:rPr lang="it-IT" sz="1700" dirty="0">
                <a:solidFill>
                  <a:schemeClr val="accent2">
                    <a:lumMod val="50000"/>
                  </a:schemeClr>
                </a:solidFill>
              </a:rPr>
              <a:t>transizione verso un’economia circolare, prevenzione e riciclaggio dei rifiuti; </a:t>
            </a:r>
            <a:r>
              <a:rPr lang="it-IT" sz="1700" i="1" dirty="0">
                <a:solidFill>
                  <a:srgbClr val="2683C8"/>
                </a:solidFill>
              </a:rPr>
              <a:t>v)</a:t>
            </a:r>
            <a:r>
              <a:rPr lang="it-IT" sz="1700" dirty="0">
                <a:solidFill>
                  <a:schemeClr val="accent2">
                    <a:lumMod val="50000"/>
                  </a:schemeClr>
                </a:solidFill>
              </a:rPr>
              <a:t> prevenzione e controllo dell’inquinamento; </a:t>
            </a:r>
            <a:r>
              <a:rPr lang="it-IT" sz="1700" i="1" dirty="0">
                <a:solidFill>
                  <a:srgbClr val="2683C8"/>
                </a:solidFill>
              </a:rPr>
              <a:t>vi) </a:t>
            </a:r>
            <a:r>
              <a:rPr lang="it-IT" sz="1700" dirty="0">
                <a:solidFill>
                  <a:schemeClr val="accent2">
                    <a:lumMod val="50000"/>
                  </a:schemeClr>
                </a:solidFill>
              </a:rPr>
              <a:t>protezione degli ecosistemi sani.</a:t>
            </a:r>
          </a:p>
          <a:p>
            <a:pPr marL="603631" lvl="1" indent="-342900" algn="just">
              <a:lnSpc>
                <a:spcPct val="100000"/>
              </a:lnSpc>
              <a:spcBef>
                <a:spcPts val="0"/>
              </a:spcBef>
              <a:spcAft>
                <a:spcPts val="1200"/>
              </a:spcAft>
              <a:buFont typeface="Wingdings" pitchFamily="2" charset="2"/>
              <a:buChar char="§"/>
            </a:pPr>
            <a:r>
              <a:rPr lang="it-IT" sz="1700" dirty="0">
                <a:solidFill>
                  <a:schemeClr val="accent2">
                    <a:lumMod val="50000"/>
                  </a:schemeClr>
                </a:solidFill>
              </a:rPr>
              <a:t>Art. 501-</a:t>
            </a:r>
            <a:r>
              <a:rPr lang="it-IT" sz="1700" i="1" dirty="0">
                <a:solidFill>
                  <a:schemeClr val="accent2">
                    <a:lumMod val="50000"/>
                  </a:schemeClr>
                </a:solidFill>
              </a:rPr>
              <a:t>quater</a:t>
            </a:r>
            <a:r>
              <a:rPr lang="it-IT" sz="1700" dirty="0">
                <a:solidFill>
                  <a:schemeClr val="accent2">
                    <a:lumMod val="50000"/>
                  </a:schemeClr>
                </a:solidFill>
              </a:rPr>
              <a:t> </a:t>
            </a:r>
            <a:r>
              <a:rPr lang="it-IT" sz="1700" dirty="0">
                <a:solidFill>
                  <a:srgbClr val="2683C8"/>
                </a:solidFill>
              </a:rPr>
              <a:t>→ </a:t>
            </a:r>
            <a:r>
              <a:rPr lang="it-IT" sz="1700" dirty="0">
                <a:solidFill>
                  <a:schemeClr val="accent2">
                    <a:lumMod val="50000"/>
                  </a:schemeClr>
                </a:solidFill>
              </a:rPr>
              <a:t>delega all’Autorità Bancaria Europea a valutare, presentando una relazione alla Commissione, al Consiglio e al Parlamento entro il 28 giugno 2025, se riservare un </a:t>
            </a:r>
            <a:r>
              <a:rPr lang="it-IT" sz="1700" b="1" dirty="0">
                <a:solidFill>
                  <a:schemeClr val="accent2">
                    <a:lumMod val="50000"/>
                  </a:schemeClr>
                </a:solidFill>
              </a:rPr>
              <a:t>trattamento prudenziale </a:t>
            </a:r>
            <a:r>
              <a:rPr lang="it-IT" sz="1700" b="1" i="1" dirty="0">
                <a:solidFill>
                  <a:schemeClr val="accent2">
                    <a:lumMod val="50000"/>
                  </a:schemeClr>
                </a:solidFill>
              </a:rPr>
              <a:t>ad hoc </a:t>
            </a:r>
            <a:r>
              <a:rPr lang="it-IT" sz="1700" b="1" dirty="0">
                <a:solidFill>
                  <a:schemeClr val="accent2">
                    <a:lumMod val="50000"/>
                  </a:schemeClr>
                </a:solidFill>
              </a:rPr>
              <a:t>per le esposizioni relative ad obiettivi ambientali o sociali.</a:t>
            </a:r>
          </a:p>
          <a:p>
            <a:pPr marL="786511" lvl="2" indent="-342900" algn="just">
              <a:lnSpc>
                <a:spcPct val="100000"/>
              </a:lnSpc>
              <a:spcBef>
                <a:spcPts val="0"/>
              </a:spcBef>
              <a:spcAft>
                <a:spcPts val="1200"/>
              </a:spcAft>
              <a:buFont typeface="Wingdings" pitchFamily="2" charset="2"/>
              <a:buChar char="Ø"/>
            </a:pPr>
            <a:endParaRPr lang="it-IT" sz="1700" dirty="0">
              <a:solidFill>
                <a:schemeClr val="accent2">
                  <a:lumMod val="50000"/>
                </a:schemeClr>
              </a:solidFill>
            </a:endParaRPr>
          </a:p>
          <a:p>
            <a:pPr marL="87313" indent="0" algn="just">
              <a:lnSpc>
                <a:spcPct val="100000"/>
              </a:lnSpc>
              <a:spcBef>
                <a:spcPts val="0"/>
              </a:spcBef>
              <a:spcAft>
                <a:spcPts val="1200"/>
              </a:spcAft>
              <a:buNone/>
            </a:pPr>
            <a:endParaRPr lang="it-IT" sz="1700" dirty="0">
              <a:solidFill>
                <a:schemeClr val="accent2">
                  <a:lumMod val="50000"/>
                </a:schemeClr>
              </a:solidFill>
            </a:endParaRPr>
          </a:p>
          <a:p>
            <a:pPr marL="430213" indent="-342900" algn="just">
              <a:lnSpc>
                <a:spcPct val="100000"/>
              </a:lnSpc>
              <a:spcBef>
                <a:spcPts val="0"/>
              </a:spcBef>
              <a:spcAft>
                <a:spcPts val="1200"/>
              </a:spcAft>
              <a:buFont typeface="Wingdings" pitchFamily="2" charset="2"/>
              <a:buChar char="Ø"/>
            </a:pPr>
            <a:endParaRPr lang="it-IT" sz="1700" dirty="0">
              <a:solidFill>
                <a:schemeClr val="accent2">
                  <a:lumMod val="50000"/>
                </a:schemeClr>
              </a:solidFill>
            </a:endParaRPr>
          </a:p>
        </p:txBody>
      </p:sp>
      <p:sp>
        <p:nvSpPr>
          <p:cNvPr id="8" name="Segnaposto numero diapositiva 7">
            <a:extLst>
              <a:ext uri="{FF2B5EF4-FFF2-40B4-BE49-F238E27FC236}">
                <a16:creationId xmlns:a16="http://schemas.microsoft.com/office/drawing/2014/main" id="{1319C6B9-C5B3-45CB-A998-6F454DBA00CD}"/>
              </a:ext>
            </a:extLst>
          </p:cNvPr>
          <p:cNvSpPr>
            <a:spLocks noGrp="1"/>
          </p:cNvSpPr>
          <p:nvPr>
            <p:ph type="sldNum" sz="quarter" idx="12"/>
          </p:nvPr>
        </p:nvSpPr>
        <p:spPr/>
        <p:txBody>
          <a:bodyPr/>
          <a:lstStyle/>
          <a:p>
            <a:pPr algn="r"/>
            <a:fld id="{4FAB73BC-B049-4115-A692-8D63A059BFB8}" type="slidenum">
              <a:rPr lang="en-US" smtClean="0"/>
              <a:pPr algn="r"/>
              <a:t>6</a:t>
            </a:fld>
            <a:endParaRPr lang="en-US" dirty="0"/>
          </a:p>
        </p:txBody>
      </p:sp>
      <p:sp>
        <p:nvSpPr>
          <p:cNvPr id="7" name="Rettangolo 6">
            <a:extLst>
              <a:ext uri="{FF2B5EF4-FFF2-40B4-BE49-F238E27FC236}">
                <a16:creationId xmlns:a16="http://schemas.microsoft.com/office/drawing/2014/main" id="{3F30F55C-CAD1-CE48-B8D5-2FB7307CE773}"/>
              </a:ext>
            </a:extLst>
          </p:cNvPr>
          <p:cNvSpPr/>
          <p:nvPr/>
        </p:nvSpPr>
        <p:spPr>
          <a:xfrm>
            <a:off x="4859700" y="0"/>
            <a:ext cx="2472600" cy="369332"/>
          </a:xfrm>
          <a:prstGeom prst="rect">
            <a:avLst/>
          </a:prstGeom>
        </p:spPr>
        <p:txBody>
          <a:bodyPr wrap="none">
            <a:spAutoFit/>
          </a:bodyPr>
          <a:lstStyle/>
          <a:p>
            <a:r>
              <a:rPr lang="en-US" dirty="0">
                <a:solidFill>
                  <a:srgbClr val="2683C6"/>
                </a:solidFill>
              </a:rPr>
              <a:t>Prof. Avv. Matteo De Poli</a:t>
            </a:r>
          </a:p>
        </p:txBody>
      </p:sp>
      <p:sp>
        <p:nvSpPr>
          <p:cNvPr id="9" name="Rettangolo 8">
            <a:extLst>
              <a:ext uri="{FF2B5EF4-FFF2-40B4-BE49-F238E27FC236}">
                <a16:creationId xmlns:a16="http://schemas.microsoft.com/office/drawing/2014/main" id="{109E7B3D-B5F8-A84C-8DCF-C4D469949BAD}"/>
              </a:ext>
            </a:extLst>
          </p:cNvPr>
          <p:cNvSpPr/>
          <p:nvPr/>
        </p:nvSpPr>
        <p:spPr>
          <a:xfrm>
            <a:off x="2914809" y="6488668"/>
            <a:ext cx="6362383" cy="369332"/>
          </a:xfrm>
          <a:prstGeom prst="rect">
            <a:avLst/>
          </a:prstGeom>
        </p:spPr>
        <p:txBody>
          <a:bodyPr wrap="none">
            <a:spAutoFit/>
          </a:bodyPr>
          <a:lstStyle/>
          <a:p>
            <a:r>
              <a:rPr lang="it-IT" dirty="0">
                <a:solidFill>
                  <a:srgbClr val="2683C7"/>
                </a:solidFill>
              </a:rPr>
              <a:t>Mitigazione del rischio climatico e accesso al credito, Firenze, 2023</a:t>
            </a:r>
          </a:p>
        </p:txBody>
      </p:sp>
      <p:sp>
        <p:nvSpPr>
          <p:cNvPr id="4" name="Rettangolo 3">
            <a:extLst>
              <a:ext uri="{FF2B5EF4-FFF2-40B4-BE49-F238E27FC236}">
                <a16:creationId xmlns:a16="http://schemas.microsoft.com/office/drawing/2014/main" id="{68D69E15-4B99-B240-B25F-EC6C5BA95D16}"/>
              </a:ext>
            </a:extLst>
          </p:cNvPr>
          <p:cNvSpPr/>
          <p:nvPr/>
        </p:nvSpPr>
        <p:spPr>
          <a:xfrm>
            <a:off x="9878291" y="1994626"/>
            <a:ext cx="1932709" cy="923330"/>
          </a:xfrm>
          <a:prstGeom prst="rect">
            <a:avLst/>
          </a:prstGeom>
        </p:spPr>
        <p:txBody>
          <a:bodyPr wrap="square">
            <a:spAutoFit/>
          </a:bodyPr>
          <a:lstStyle/>
          <a:p>
            <a:pPr algn="ctr"/>
            <a:r>
              <a:rPr lang="it-IT" dirty="0">
                <a:solidFill>
                  <a:srgbClr val="134263"/>
                </a:solidFill>
              </a:rPr>
              <a:t>Terzo pilastro di Basilea </a:t>
            </a:r>
          </a:p>
          <a:p>
            <a:pPr algn="ctr"/>
            <a:r>
              <a:rPr lang="it-IT" dirty="0">
                <a:solidFill>
                  <a:srgbClr val="134263"/>
                </a:solidFill>
              </a:rPr>
              <a:t>(</a:t>
            </a:r>
            <a:r>
              <a:rPr lang="it-IT" b="1" i="1" dirty="0">
                <a:solidFill>
                  <a:srgbClr val="134263"/>
                </a:solidFill>
              </a:rPr>
              <a:t>market discipline</a:t>
            </a:r>
            <a:r>
              <a:rPr lang="it-IT" dirty="0">
                <a:solidFill>
                  <a:srgbClr val="134263"/>
                </a:solidFill>
              </a:rPr>
              <a:t>).</a:t>
            </a:r>
            <a:endParaRPr lang="it-IT" dirty="0"/>
          </a:p>
        </p:txBody>
      </p:sp>
      <p:sp>
        <p:nvSpPr>
          <p:cNvPr id="5" name="Parentesi graffa chiusa 4">
            <a:extLst>
              <a:ext uri="{FF2B5EF4-FFF2-40B4-BE49-F238E27FC236}">
                <a16:creationId xmlns:a16="http://schemas.microsoft.com/office/drawing/2014/main" id="{3D95323C-A5AF-794A-990B-378D3A116EA1}"/>
              </a:ext>
            </a:extLst>
          </p:cNvPr>
          <p:cNvSpPr/>
          <p:nvPr/>
        </p:nvSpPr>
        <p:spPr>
          <a:xfrm>
            <a:off x="9712036" y="2191575"/>
            <a:ext cx="166255" cy="523918"/>
          </a:xfrm>
          <a:prstGeom prst="rightBrace">
            <a:avLst/>
          </a:prstGeom>
          <a:ln w="38100">
            <a:solidFill>
              <a:srgbClr val="2683C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10" name="Parentesi graffa chiusa 9">
            <a:extLst>
              <a:ext uri="{FF2B5EF4-FFF2-40B4-BE49-F238E27FC236}">
                <a16:creationId xmlns:a16="http://schemas.microsoft.com/office/drawing/2014/main" id="{66687C4F-AB48-A149-8234-97B38CB0A85C}"/>
              </a:ext>
            </a:extLst>
          </p:cNvPr>
          <p:cNvSpPr/>
          <p:nvPr/>
        </p:nvSpPr>
        <p:spPr>
          <a:xfrm>
            <a:off x="9712036" y="2917956"/>
            <a:ext cx="166255" cy="3552747"/>
          </a:xfrm>
          <a:prstGeom prst="rightBrace">
            <a:avLst/>
          </a:prstGeom>
          <a:ln w="38100">
            <a:solidFill>
              <a:srgbClr val="2683C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11" name="Rettangolo 10">
            <a:extLst>
              <a:ext uri="{FF2B5EF4-FFF2-40B4-BE49-F238E27FC236}">
                <a16:creationId xmlns:a16="http://schemas.microsoft.com/office/drawing/2014/main" id="{00E2A9DE-FE63-2541-ABB0-9B215715F604}"/>
              </a:ext>
            </a:extLst>
          </p:cNvPr>
          <p:cNvSpPr/>
          <p:nvPr/>
        </p:nvSpPr>
        <p:spPr>
          <a:xfrm>
            <a:off x="9912927" y="4232664"/>
            <a:ext cx="1898073" cy="923330"/>
          </a:xfrm>
          <a:prstGeom prst="rect">
            <a:avLst/>
          </a:prstGeom>
        </p:spPr>
        <p:txBody>
          <a:bodyPr wrap="square">
            <a:spAutoFit/>
          </a:bodyPr>
          <a:lstStyle/>
          <a:p>
            <a:pPr algn="ctr"/>
            <a:r>
              <a:rPr lang="it-IT" dirty="0">
                <a:solidFill>
                  <a:srgbClr val="134263"/>
                </a:solidFill>
              </a:rPr>
              <a:t>Primo pilastro di Basilea </a:t>
            </a:r>
          </a:p>
          <a:p>
            <a:pPr algn="ctr"/>
            <a:r>
              <a:rPr lang="it-IT" dirty="0">
                <a:solidFill>
                  <a:srgbClr val="134263"/>
                </a:solidFill>
              </a:rPr>
              <a:t>(</a:t>
            </a:r>
            <a:r>
              <a:rPr lang="it-IT" b="1" dirty="0">
                <a:solidFill>
                  <a:srgbClr val="134263"/>
                </a:solidFill>
              </a:rPr>
              <a:t>fondi propri</a:t>
            </a:r>
            <a:r>
              <a:rPr lang="it-IT" dirty="0">
                <a:solidFill>
                  <a:srgbClr val="134263"/>
                </a:solidFill>
              </a:rPr>
              <a:t>).</a:t>
            </a:r>
            <a:endParaRPr lang="it-IT" dirty="0"/>
          </a:p>
        </p:txBody>
      </p:sp>
      <p:sp>
        <p:nvSpPr>
          <p:cNvPr id="13" name="Titolo 1">
            <a:extLst>
              <a:ext uri="{FF2B5EF4-FFF2-40B4-BE49-F238E27FC236}">
                <a16:creationId xmlns:a16="http://schemas.microsoft.com/office/drawing/2014/main" id="{3E58D744-E34E-0347-BF52-3FC3E4725E7E}"/>
              </a:ext>
            </a:extLst>
          </p:cNvPr>
          <p:cNvSpPr>
            <a:spLocks noGrp="1"/>
          </p:cNvSpPr>
          <p:nvPr>
            <p:ph type="title"/>
          </p:nvPr>
        </p:nvSpPr>
        <p:spPr>
          <a:xfrm>
            <a:off x="825500" y="831273"/>
            <a:ext cx="9918700" cy="942110"/>
          </a:xfrm>
        </p:spPr>
        <p:txBody>
          <a:bodyPr>
            <a:normAutofit/>
          </a:bodyPr>
          <a:lstStyle/>
          <a:p>
            <a:r>
              <a:rPr lang="it-IT" sz="3200" dirty="0">
                <a:solidFill>
                  <a:srgbClr val="2683C8"/>
                </a:solidFill>
              </a:rPr>
              <a:t>2. </a:t>
            </a:r>
            <a:r>
              <a:rPr lang="it-IT" sz="3200" dirty="0">
                <a:solidFill>
                  <a:schemeClr val="accent2">
                    <a:lumMod val="50000"/>
                  </a:schemeClr>
                </a:solidFill>
              </a:rPr>
              <a:t>La normativa di riferimento</a:t>
            </a:r>
            <a:br>
              <a:rPr lang="it-IT" sz="3200" dirty="0">
                <a:solidFill>
                  <a:schemeClr val="accent2">
                    <a:lumMod val="50000"/>
                  </a:schemeClr>
                </a:solidFill>
              </a:rPr>
            </a:br>
            <a:r>
              <a:rPr lang="it-IT" sz="2800" dirty="0">
                <a:solidFill>
                  <a:schemeClr val="accent2">
                    <a:lumMod val="50000"/>
                  </a:schemeClr>
                </a:solidFill>
              </a:rPr>
              <a:t>a livello comunitario</a:t>
            </a:r>
            <a:endParaRPr lang="it-IT" sz="3200" dirty="0">
              <a:solidFill>
                <a:schemeClr val="accent2">
                  <a:lumMod val="50000"/>
                </a:schemeClr>
              </a:solidFill>
            </a:endParaRPr>
          </a:p>
        </p:txBody>
      </p:sp>
    </p:spTree>
    <p:extLst>
      <p:ext uri="{BB962C8B-B14F-4D97-AF65-F5344CB8AC3E}">
        <p14:creationId xmlns:p14="http://schemas.microsoft.com/office/powerpoint/2010/main" val="34792859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F2D4554A-3E5E-4173-A17E-CBB8F69FAA60}"/>
              </a:ext>
            </a:extLst>
          </p:cNvPr>
          <p:cNvSpPr>
            <a:spLocks noGrp="1"/>
          </p:cNvSpPr>
          <p:nvPr>
            <p:ph idx="1"/>
          </p:nvPr>
        </p:nvSpPr>
        <p:spPr>
          <a:xfrm>
            <a:off x="825500" y="1773383"/>
            <a:ext cx="8886536" cy="4803013"/>
          </a:xfrm>
        </p:spPr>
        <p:txBody>
          <a:bodyPr vert="horz" lIns="45720" tIns="45720" rIns="45720" bIns="45720" rtlCol="0" anchor="t">
            <a:noAutofit/>
          </a:bodyPr>
          <a:lstStyle/>
          <a:p>
            <a:pPr marL="86995" lvl="0" indent="0" algn="just">
              <a:lnSpc>
                <a:spcPct val="100000"/>
              </a:lnSpc>
              <a:spcBef>
                <a:spcPts val="0"/>
              </a:spcBef>
              <a:spcAft>
                <a:spcPts val="1200"/>
              </a:spcAft>
              <a:buClr>
                <a:srgbClr val="2683C6"/>
              </a:buClr>
              <a:buNone/>
            </a:pPr>
            <a:r>
              <a:rPr lang="it-IT" sz="1700" dirty="0">
                <a:solidFill>
                  <a:srgbClr val="2683C6">
                    <a:lumMod val="50000"/>
                  </a:srgbClr>
                </a:solidFill>
              </a:rPr>
              <a:t>Nel 2019 è stato modificato l’art. 98 della </a:t>
            </a:r>
            <a:r>
              <a:rPr lang="it-IT" sz="1700" b="1" dirty="0">
                <a:solidFill>
                  <a:srgbClr val="2683C6">
                    <a:lumMod val="50000"/>
                  </a:srgbClr>
                </a:solidFill>
              </a:rPr>
              <a:t>Capital Requirements Directive</a:t>
            </a:r>
            <a:r>
              <a:rPr lang="it-IT" sz="1700" dirty="0">
                <a:solidFill>
                  <a:srgbClr val="2683C6">
                    <a:lumMod val="50000"/>
                  </a:srgbClr>
                </a:solidFill>
              </a:rPr>
              <a:t> (</a:t>
            </a:r>
            <a:r>
              <a:rPr lang="it-IT" sz="1700" dirty="0">
                <a:solidFill>
                  <a:srgbClr val="2683C8"/>
                </a:solidFill>
                <a:hlinkClick r:id="rId2">
                  <a:extLst>
                    <a:ext uri="{A12FA001-AC4F-418D-AE19-62706E023703}">
                      <ahyp:hlinkClr xmlns:ahyp="http://schemas.microsoft.com/office/drawing/2018/hyperlinkcolor" val="tx"/>
                    </a:ext>
                  </a:extLst>
                </a:hlinkClick>
              </a:rPr>
              <a:t>CRD</a:t>
            </a:r>
            <a:r>
              <a:rPr lang="it-IT" sz="1700" dirty="0">
                <a:solidFill>
                  <a:srgbClr val="2683C6">
                    <a:lumMod val="50000"/>
                  </a:srgbClr>
                </a:solidFill>
              </a:rPr>
              <a:t>) prevedendo una</a:t>
            </a:r>
            <a:r>
              <a:rPr lang="it-IT" sz="1700" dirty="0">
                <a:solidFill>
                  <a:srgbClr val="2683C8"/>
                </a:solidFill>
              </a:rPr>
              <a:t> </a:t>
            </a:r>
            <a:r>
              <a:rPr lang="it-IT" sz="1700" dirty="0">
                <a:solidFill>
                  <a:srgbClr val="134263"/>
                </a:solidFill>
              </a:rPr>
              <a:t>delega all’ABE a presentare una relazione a Commissione, Consiglio e Parlamento sulla possibile inclusione del rischio climatico nel </a:t>
            </a:r>
            <a:r>
              <a:rPr lang="it-IT" sz="1700" i="1" dirty="0">
                <a:solidFill>
                  <a:srgbClr val="134263"/>
                </a:solidFill>
              </a:rPr>
              <a:t>Supervisory Review and Evaluation Process </a:t>
            </a:r>
            <a:r>
              <a:rPr lang="it-IT" sz="1700" dirty="0">
                <a:solidFill>
                  <a:srgbClr val="134263"/>
                </a:solidFill>
              </a:rPr>
              <a:t>(SREP) e, in particolare*:</a:t>
            </a:r>
          </a:p>
          <a:p>
            <a:pPr marL="372745" lvl="0" indent="-285750" algn="just">
              <a:lnSpc>
                <a:spcPct val="100000"/>
              </a:lnSpc>
              <a:spcBef>
                <a:spcPts val="0"/>
              </a:spcBef>
              <a:spcAft>
                <a:spcPts val="1200"/>
              </a:spcAft>
              <a:buClr>
                <a:srgbClr val="2683C6"/>
              </a:buClr>
              <a:buFont typeface="Wingdings" pitchFamily="2" charset="2"/>
              <a:buChar char="§"/>
            </a:pPr>
            <a:r>
              <a:rPr lang="it-IT" sz="1700" dirty="0">
                <a:solidFill>
                  <a:srgbClr val="134263"/>
                </a:solidFill>
              </a:rPr>
              <a:t>a sviluppare una </a:t>
            </a:r>
            <a:r>
              <a:rPr lang="it-IT" sz="1700" b="1" dirty="0">
                <a:solidFill>
                  <a:srgbClr val="134263"/>
                </a:solidFill>
              </a:rPr>
              <a:t>definizione uniforme </a:t>
            </a:r>
            <a:r>
              <a:rPr lang="it-IT" sz="1700" dirty="0">
                <a:solidFill>
                  <a:srgbClr val="134263"/>
                </a:solidFill>
              </a:rPr>
              <a:t>dei rischi ambientali (nonché di quelli sociali e di </a:t>
            </a:r>
            <a:r>
              <a:rPr lang="it-IT" sz="1700" i="1" dirty="0">
                <a:solidFill>
                  <a:srgbClr val="134263"/>
                </a:solidFill>
              </a:rPr>
              <a:t>governance</a:t>
            </a:r>
            <a:r>
              <a:rPr lang="it-IT" sz="1700" dirty="0">
                <a:solidFill>
                  <a:srgbClr val="134263"/>
                </a:solidFill>
              </a:rPr>
              <a:t>), inclusi i rischi fisici e i rischi di transizione; </a:t>
            </a:r>
          </a:p>
          <a:p>
            <a:pPr marL="372745" lvl="0" indent="-285750" algn="just">
              <a:lnSpc>
                <a:spcPct val="100000"/>
              </a:lnSpc>
              <a:spcBef>
                <a:spcPts val="0"/>
              </a:spcBef>
              <a:spcAft>
                <a:spcPts val="1200"/>
              </a:spcAft>
              <a:buClr>
                <a:srgbClr val="2683C6"/>
              </a:buClr>
              <a:buFont typeface="Wingdings" pitchFamily="2" charset="2"/>
              <a:buChar char="§"/>
            </a:pPr>
            <a:r>
              <a:rPr lang="it-IT" sz="1700" dirty="0">
                <a:solidFill>
                  <a:srgbClr val="134263"/>
                </a:solidFill>
              </a:rPr>
              <a:t>a individuare criteri qualitativi e quantitativi adeguati per valutare l’</a:t>
            </a:r>
            <a:r>
              <a:rPr lang="it-IT" sz="1700" b="1" dirty="0">
                <a:solidFill>
                  <a:srgbClr val="134263"/>
                </a:solidFill>
              </a:rPr>
              <a:t>impatto di tali rischi sulla stabilità finanziaria degli enti</a:t>
            </a:r>
            <a:r>
              <a:rPr lang="it-IT" sz="1700" dirty="0">
                <a:solidFill>
                  <a:srgbClr val="134263"/>
                </a:solidFill>
              </a:rPr>
              <a:t> a breve, medio, lungo termine; </a:t>
            </a:r>
          </a:p>
          <a:p>
            <a:pPr marL="372745" lvl="0" indent="-285750" algn="just">
              <a:lnSpc>
                <a:spcPct val="100000"/>
              </a:lnSpc>
              <a:spcBef>
                <a:spcPts val="0"/>
              </a:spcBef>
              <a:spcAft>
                <a:spcPts val="1200"/>
              </a:spcAft>
              <a:buClr>
                <a:srgbClr val="2683C6"/>
              </a:buClr>
              <a:buFont typeface="Wingdings" pitchFamily="2" charset="2"/>
              <a:buChar char="§"/>
            </a:pPr>
            <a:r>
              <a:rPr lang="it-IT" sz="1700" dirty="0">
                <a:solidFill>
                  <a:srgbClr val="134263"/>
                </a:solidFill>
              </a:rPr>
              <a:t>a precisare i dispositivi, i processi, i meccanismi e le strategie che gli enti devono mettere in atto per </a:t>
            </a:r>
            <a:r>
              <a:rPr lang="it-IT" sz="1700" b="1" dirty="0">
                <a:solidFill>
                  <a:srgbClr val="134263"/>
                </a:solidFill>
              </a:rPr>
              <a:t>identificare, valutare e gestire i rischi in questione</a:t>
            </a:r>
            <a:r>
              <a:rPr lang="it-IT" sz="1700" dirty="0">
                <a:solidFill>
                  <a:srgbClr val="134263"/>
                </a:solidFill>
              </a:rPr>
              <a:t>; </a:t>
            </a:r>
          </a:p>
          <a:p>
            <a:pPr marL="372745" lvl="0" indent="-285750" algn="just">
              <a:lnSpc>
                <a:spcPct val="100000"/>
              </a:lnSpc>
              <a:spcBef>
                <a:spcPts val="0"/>
              </a:spcBef>
              <a:spcAft>
                <a:spcPts val="1200"/>
              </a:spcAft>
              <a:buClr>
                <a:srgbClr val="2683C6"/>
              </a:buClr>
              <a:buFont typeface="Wingdings" pitchFamily="2" charset="2"/>
              <a:buChar char="§"/>
            </a:pPr>
            <a:r>
              <a:rPr lang="it-IT" sz="1700" dirty="0">
                <a:solidFill>
                  <a:srgbClr val="134263"/>
                </a:solidFill>
              </a:rPr>
              <a:t>a individuare i metodi e gli strumenti di analisi per valutare l’</a:t>
            </a:r>
            <a:r>
              <a:rPr lang="it-IT" sz="1700" b="1" dirty="0">
                <a:solidFill>
                  <a:srgbClr val="134263"/>
                </a:solidFill>
              </a:rPr>
              <a:t>impatto degli stessi sulla concessione di crediti e sulle attività di intermediazione finanziaria</a:t>
            </a:r>
            <a:r>
              <a:rPr lang="it-IT" sz="1700" dirty="0">
                <a:solidFill>
                  <a:srgbClr val="134263"/>
                </a:solidFill>
              </a:rPr>
              <a:t> degli enti.</a:t>
            </a:r>
          </a:p>
          <a:p>
            <a:pPr marL="86995" lvl="0" indent="0" algn="ctr">
              <a:lnSpc>
                <a:spcPct val="100000"/>
              </a:lnSpc>
              <a:spcBef>
                <a:spcPts val="0"/>
              </a:spcBef>
              <a:spcAft>
                <a:spcPts val="1200"/>
              </a:spcAft>
              <a:buClr>
                <a:srgbClr val="2683C6"/>
              </a:buClr>
              <a:buNone/>
            </a:pPr>
            <a:r>
              <a:rPr lang="it-IT" sz="1700" dirty="0">
                <a:solidFill>
                  <a:srgbClr val="2683C8"/>
                </a:solidFill>
              </a:rPr>
              <a:t>↓</a:t>
            </a:r>
          </a:p>
          <a:p>
            <a:pPr marL="86995" lvl="0" indent="0" algn="just">
              <a:lnSpc>
                <a:spcPct val="100000"/>
              </a:lnSpc>
              <a:spcBef>
                <a:spcPts val="0"/>
              </a:spcBef>
              <a:spcAft>
                <a:spcPts val="1200"/>
              </a:spcAft>
              <a:buClr>
                <a:srgbClr val="2683C6"/>
              </a:buClr>
              <a:buNone/>
            </a:pPr>
            <a:r>
              <a:rPr lang="it-IT" sz="1700" b="1" dirty="0">
                <a:solidFill>
                  <a:srgbClr val="2683C6">
                    <a:lumMod val="50000"/>
                  </a:srgbClr>
                </a:solidFill>
              </a:rPr>
              <a:t>Risultato</a:t>
            </a:r>
            <a:r>
              <a:rPr lang="it-IT" sz="1700" dirty="0">
                <a:solidFill>
                  <a:srgbClr val="2683C6">
                    <a:lumMod val="50000"/>
                  </a:srgbClr>
                </a:solidFill>
              </a:rPr>
              <a:t>: </a:t>
            </a:r>
            <a:r>
              <a:rPr lang="it-IT" sz="1700" i="1" dirty="0">
                <a:solidFill>
                  <a:srgbClr val="2683C6">
                    <a:lumMod val="50000"/>
                  </a:srgbClr>
                </a:solidFill>
              </a:rPr>
              <a:t>Report on management and supervision of ESG </a:t>
            </a:r>
            <a:r>
              <a:rPr lang="it-IT" sz="1700" i="1" dirty="0" err="1">
                <a:solidFill>
                  <a:srgbClr val="2683C6">
                    <a:lumMod val="50000"/>
                  </a:srgbClr>
                </a:solidFill>
              </a:rPr>
              <a:t>risks</a:t>
            </a:r>
            <a:r>
              <a:rPr lang="it-IT" sz="1700" i="1" dirty="0">
                <a:solidFill>
                  <a:srgbClr val="2683C6">
                    <a:lumMod val="50000"/>
                  </a:srgbClr>
                </a:solidFill>
              </a:rPr>
              <a:t> </a:t>
            </a:r>
            <a:r>
              <a:rPr lang="it-IT" sz="1700" dirty="0">
                <a:solidFill>
                  <a:srgbClr val="2683C6">
                    <a:lumMod val="50000"/>
                  </a:srgbClr>
                </a:solidFill>
              </a:rPr>
              <a:t>(</a:t>
            </a:r>
            <a:r>
              <a:rPr lang="it-IT" sz="1700" dirty="0">
                <a:solidFill>
                  <a:srgbClr val="2683C8"/>
                </a:solidFill>
                <a:hlinkClick r:id="rId3">
                  <a:extLst>
                    <a:ext uri="{A12FA001-AC4F-418D-AE19-62706E023703}">
                      <ahyp:hlinkClr xmlns:ahyp="http://schemas.microsoft.com/office/drawing/2018/hyperlinkcolor" val="tx"/>
                    </a:ext>
                  </a:extLst>
                </a:hlinkClick>
              </a:rPr>
              <a:t>link</a:t>
            </a:r>
            <a:r>
              <a:rPr lang="it-IT" sz="1700" dirty="0">
                <a:solidFill>
                  <a:srgbClr val="2683C6">
                    <a:lumMod val="50000"/>
                  </a:srgbClr>
                </a:solidFill>
              </a:rPr>
              <a:t>). </a:t>
            </a:r>
          </a:p>
          <a:p>
            <a:pPr marL="86995" lvl="0" indent="0" algn="just">
              <a:lnSpc>
                <a:spcPct val="100000"/>
              </a:lnSpc>
              <a:spcBef>
                <a:spcPts val="0"/>
              </a:spcBef>
              <a:spcAft>
                <a:spcPts val="1200"/>
              </a:spcAft>
              <a:buClr>
                <a:srgbClr val="2683C6"/>
              </a:buClr>
              <a:buNone/>
            </a:pPr>
            <a:r>
              <a:rPr lang="it-IT" sz="1700" b="1" dirty="0">
                <a:solidFill>
                  <a:srgbClr val="2683C8"/>
                </a:solidFill>
              </a:rPr>
              <a:t>*N.B. </a:t>
            </a:r>
            <a:r>
              <a:rPr lang="it-IT" sz="1700" b="1" dirty="0">
                <a:solidFill>
                  <a:srgbClr val="2683C6">
                    <a:lumMod val="50000"/>
                  </a:srgbClr>
                </a:solidFill>
              </a:rPr>
              <a:t>La delega di cui all’art. 98 consente all’ABE anche di emanare orientamenti sul punto.</a:t>
            </a:r>
          </a:p>
          <a:p>
            <a:pPr marL="786511" lvl="2" indent="-342900" algn="just">
              <a:lnSpc>
                <a:spcPct val="100000"/>
              </a:lnSpc>
              <a:spcBef>
                <a:spcPts val="0"/>
              </a:spcBef>
              <a:spcAft>
                <a:spcPts val="1200"/>
              </a:spcAft>
              <a:buFont typeface="Wingdings" pitchFamily="2" charset="2"/>
              <a:buChar char="Ø"/>
            </a:pPr>
            <a:endParaRPr lang="it-IT" sz="1700" dirty="0">
              <a:solidFill>
                <a:schemeClr val="accent2">
                  <a:lumMod val="50000"/>
                </a:schemeClr>
              </a:solidFill>
            </a:endParaRPr>
          </a:p>
          <a:p>
            <a:pPr marL="87313" indent="0" algn="just">
              <a:lnSpc>
                <a:spcPct val="100000"/>
              </a:lnSpc>
              <a:spcBef>
                <a:spcPts val="0"/>
              </a:spcBef>
              <a:spcAft>
                <a:spcPts val="1200"/>
              </a:spcAft>
              <a:buNone/>
            </a:pPr>
            <a:endParaRPr lang="it-IT" sz="1700" dirty="0">
              <a:solidFill>
                <a:schemeClr val="accent2">
                  <a:lumMod val="50000"/>
                </a:schemeClr>
              </a:solidFill>
            </a:endParaRPr>
          </a:p>
          <a:p>
            <a:pPr marL="430213" indent="-342900" algn="just">
              <a:lnSpc>
                <a:spcPct val="100000"/>
              </a:lnSpc>
              <a:spcBef>
                <a:spcPts val="0"/>
              </a:spcBef>
              <a:spcAft>
                <a:spcPts val="1200"/>
              </a:spcAft>
              <a:buFont typeface="Wingdings" pitchFamily="2" charset="2"/>
              <a:buChar char="Ø"/>
            </a:pPr>
            <a:endParaRPr lang="it-IT" sz="1700" dirty="0">
              <a:solidFill>
                <a:schemeClr val="accent2">
                  <a:lumMod val="50000"/>
                </a:schemeClr>
              </a:solidFill>
            </a:endParaRPr>
          </a:p>
        </p:txBody>
      </p:sp>
      <p:sp>
        <p:nvSpPr>
          <p:cNvPr id="8" name="Segnaposto numero diapositiva 7">
            <a:extLst>
              <a:ext uri="{FF2B5EF4-FFF2-40B4-BE49-F238E27FC236}">
                <a16:creationId xmlns:a16="http://schemas.microsoft.com/office/drawing/2014/main" id="{1319C6B9-C5B3-45CB-A998-6F454DBA00CD}"/>
              </a:ext>
            </a:extLst>
          </p:cNvPr>
          <p:cNvSpPr>
            <a:spLocks noGrp="1"/>
          </p:cNvSpPr>
          <p:nvPr>
            <p:ph type="sldNum" sz="quarter" idx="12"/>
          </p:nvPr>
        </p:nvSpPr>
        <p:spPr/>
        <p:txBody>
          <a:bodyPr/>
          <a:lstStyle/>
          <a:p>
            <a:pPr algn="r"/>
            <a:fld id="{4FAB73BC-B049-4115-A692-8D63A059BFB8}" type="slidenum">
              <a:rPr lang="en-US" smtClean="0"/>
              <a:pPr algn="r"/>
              <a:t>7</a:t>
            </a:fld>
            <a:endParaRPr lang="en-US" dirty="0"/>
          </a:p>
        </p:txBody>
      </p:sp>
      <p:sp>
        <p:nvSpPr>
          <p:cNvPr id="7" name="Rettangolo 6">
            <a:extLst>
              <a:ext uri="{FF2B5EF4-FFF2-40B4-BE49-F238E27FC236}">
                <a16:creationId xmlns:a16="http://schemas.microsoft.com/office/drawing/2014/main" id="{3F30F55C-CAD1-CE48-B8D5-2FB7307CE773}"/>
              </a:ext>
            </a:extLst>
          </p:cNvPr>
          <p:cNvSpPr/>
          <p:nvPr/>
        </p:nvSpPr>
        <p:spPr>
          <a:xfrm>
            <a:off x="4859700" y="0"/>
            <a:ext cx="2472600" cy="369332"/>
          </a:xfrm>
          <a:prstGeom prst="rect">
            <a:avLst/>
          </a:prstGeom>
        </p:spPr>
        <p:txBody>
          <a:bodyPr wrap="none">
            <a:spAutoFit/>
          </a:bodyPr>
          <a:lstStyle/>
          <a:p>
            <a:r>
              <a:rPr lang="en-US" dirty="0">
                <a:solidFill>
                  <a:srgbClr val="2683C6"/>
                </a:solidFill>
              </a:rPr>
              <a:t>Prof. Avv. Matteo De Poli</a:t>
            </a:r>
          </a:p>
        </p:txBody>
      </p:sp>
      <p:sp>
        <p:nvSpPr>
          <p:cNvPr id="9" name="Rettangolo 8">
            <a:extLst>
              <a:ext uri="{FF2B5EF4-FFF2-40B4-BE49-F238E27FC236}">
                <a16:creationId xmlns:a16="http://schemas.microsoft.com/office/drawing/2014/main" id="{109E7B3D-B5F8-A84C-8DCF-C4D469949BAD}"/>
              </a:ext>
            </a:extLst>
          </p:cNvPr>
          <p:cNvSpPr/>
          <p:nvPr/>
        </p:nvSpPr>
        <p:spPr>
          <a:xfrm>
            <a:off x="2914809" y="6488668"/>
            <a:ext cx="6362383" cy="369332"/>
          </a:xfrm>
          <a:prstGeom prst="rect">
            <a:avLst/>
          </a:prstGeom>
        </p:spPr>
        <p:txBody>
          <a:bodyPr wrap="none">
            <a:spAutoFit/>
          </a:bodyPr>
          <a:lstStyle/>
          <a:p>
            <a:r>
              <a:rPr lang="it-IT" dirty="0">
                <a:solidFill>
                  <a:srgbClr val="2683C7"/>
                </a:solidFill>
              </a:rPr>
              <a:t>Mitigazione del rischio climatico e accesso al credito, Firenze, 2023</a:t>
            </a:r>
          </a:p>
        </p:txBody>
      </p:sp>
      <p:sp>
        <p:nvSpPr>
          <p:cNvPr id="4" name="Rettangolo 3">
            <a:extLst>
              <a:ext uri="{FF2B5EF4-FFF2-40B4-BE49-F238E27FC236}">
                <a16:creationId xmlns:a16="http://schemas.microsoft.com/office/drawing/2014/main" id="{68D69E15-4B99-B240-B25F-EC6C5BA95D16}"/>
              </a:ext>
            </a:extLst>
          </p:cNvPr>
          <p:cNvSpPr/>
          <p:nvPr/>
        </p:nvSpPr>
        <p:spPr>
          <a:xfrm>
            <a:off x="9870979" y="3436225"/>
            <a:ext cx="1932709" cy="1477328"/>
          </a:xfrm>
          <a:prstGeom prst="rect">
            <a:avLst/>
          </a:prstGeom>
        </p:spPr>
        <p:txBody>
          <a:bodyPr wrap="square">
            <a:spAutoFit/>
          </a:bodyPr>
          <a:lstStyle/>
          <a:p>
            <a:pPr algn="ctr"/>
            <a:r>
              <a:rPr lang="it-IT" dirty="0">
                <a:solidFill>
                  <a:srgbClr val="134263"/>
                </a:solidFill>
              </a:rPr>
              <a:t>Secondo pilastro di Basilea </a:t>
            </a:r>
          </a:p>
          <a:p>
            <a:pPr algn="ctr"/>
            <a:r>
              <a:rPr lang="it-IT" dirty="0">
                <a:solidFill>
                  <a:srgbClr val="134263"/>
                </a:solidFill>
              </a:rPr>
              <a:t>(</a:t>
            </a:r>
            <a:r>
              <a:rPr lang="it-IT" b="1" i="1" dirty="0">
                <a:solidFill>
                  <a:srgbClr val="134263"/>
                </a:solidFill>
              </a:rPr>
              <a:t>vigilanza e organizzazione degli enti</a:t>
            </a:r>
            <a:r>
              <a:rPr lang="it-IT" dirty="0">
                <a:solidFill>
                  <a:srgbClr val="134263"/>
                </a:solidFill>
              </a:rPr>
              <a:t>).</a:t>
            </a:r>
            <a:endParaRPr lang="it-IT" dirty="0"/>
          </a:p>
        </p:txBody>
      </p:sp>
      <p:sp>
        <p:nvSpPr>
          <p:cNvPr id="10" name="Parentesi graffa chiusa 9">
            <a:extLst>
              <a:ext uri="{FF2B5EF4-FFF2-40B4-BE49-F238E27FC236}">
                <a16:creationId xmlns:a16="http://schemas.microsoft.com/office/drawing/2014/main" id="{66687C4F-AB48-A149-8234-97B38CB0A85C}"/>
              </a:ext>
            </a:extLst>
          </p:cNvPr>
          <p:cNvSpPr/>
          <p:nvPr/>
        </p:nvSpPr>
        <p:spPr>
          <a:xfrm>
            <a:off x="9729354" y="1773383"/>
            <a:ext cx="183573" cy="4803013"/>
          </a:xfrm>
          <a:prstGeom prst="rightBrace">
            <a:avLst/>
          </a:prstGeom>
          <a:ln w="38100">
            <a:solidFill>
              <a:srgbClr val="2683C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13" name="Titolo 1">
            <a:extLst>
              <a:ext uri="{FF2B5EF4-FFF2-40B4-BE49-F238E27FC236}">
                <a16:creationId xmlns:a16="http://schemas.microsoft.com/office/drawing/2014/main" id="{420958B4-D32A-E147-823B-F2A57A01E540}"/>
              </a:ext>
            </a:extLst>
          </p:cNvPr>
          <p:cNvSpPr>
            <a:spLocks noGrp="1"/>
          </p:cNvSpPr>
          <p:nvPr>
            <p:ph type="title"/>
          </p:nvPr>
        </p:nvSpPr>
        <p:spPr>
          <a:xfrm>
            <a:off x="825500" y="831273"/>
            <a:ext cx="9918700" cy="942110"/>
          </a:xfrm>
        </p:spPr>
        <p:txBody>
          <a:bodyPr>
            <a:normAutofit/>
          </a:bodyPr>
          <a:lstStyle/>
          <a:p>
            <a:r>
              <a:rPr lang="it-IT" sz="3200" dirty="0">
                <a:solidFill>
                  <a:srgbClr val="2683C8"/>
                </a:solidFill>
              </a:rPr>
              <a:t>2. </a:t>
            </a:r>
            <a:r>
              <a:rPr lang="it-IT" sz="3200" dirty="0">
                <a:solidFill>
                  <a:schemeClr val="accent2">
                    <a:lumMod val="50000"/>
                  </a:schemeClr>
                </a:solidFill>
              </a:rPr>
              <a:t>La normativa di riferimento</a:t>
            </a:r>
            <a:br>
              <a:rPr lang="it-IT" sz="3200" dirty="0">
                <a:solidFill>
                  <a:schemeClr val="accent2">
                    <a:lumMod val="50000"/>
                  </a:schemeClr>
                </a:solidFill>
              </a:rPr>
            </a:br>
            <a:r>
              <a:rPr lang="it-IT" sz="2800" dirty="0">
                <a:solidFill>
                  <a:schemeClr val="accent2">
                    <a:lumMod val="50000"/>
                  </a:schemeClr>
                </a:solidFill>
              </a:rPr>
              <a:t>a livello comunitario (segue)</a:t>
            </a:r>
            <a:endParaRPr lang="it-IT" sz="3200" dirty="0">
              <a:solidFill>
                <a:schemeClr val="accent2">
                  <a:lumMod val="50000"/>
                </a:schemeClr>
              </a:solidFill>
            </a:endParaRPr>
          </a:p>
        </p:txBody>
      </p:sp>
    </p:spTree>
    <p:extLst>
      <p:ext uri="{BB962C8B-B14F-4D97-AF65-F5344CB8AC3E}">
        <p14:creationId xmlns:p14="http://schemas.microsoft.com/office/powerpoint/2010/main" val="125328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F2D4554A-3E5E-4173-A17E-CBB8F69FAA60}"/>
              </a:ext>
            </a:extLst>
          </p:cNvPr>
          <p:cNvSpPr>
            <a:spLocks noGrp="1"/>
          </p:cNvSpPr>
          <p:nvPr>
            <p:ph idx="1"/>
          </p:nvPr>
        </p:nvSpPr>
        <p:spPr>
          <a:xfrm>
            <a:off x="825500" y="1773383"/>
            <a:ext cx="8886536" cy="4803013"/>
          </a:xfrm>
        </p:spPr>
        <p:txBody>
          <a:bodyPr vert="horz" lIns="45720" tIns="45720" rIns="45720" bIns="45720" rtlCol="0" anchor="t">
            <a:noAutofit/>
          </a:bodyPr>
          <a:lstStyle/>
          <a:p>
            <a:pPr marL="87313" lvl="0" indent="0" algn="just">
              <a:lnSpc>
                <a:spcPct val="100000"/>
              </a:lnSpc>
              <a:spcBef>
                <a:spcPts val="0"/>
              </a:spcBef>
              <a:spcAft>
                <a:spcPts val="1200"/>
              </a:spcAft>
              <a:buClr>
                <a:srgbClr val="2683C6"/>
              </a:buClr>
              <a:buNone/>
            </a:pPr>
            <a:r>
              <a:rPr lang="it-IT" sz="2000" dirty="0">
                <a:solidFill>
                  <a:srgbClr val="2683C6">
                    <a:lumMod val="50000"/>
                  </a:srgbClr>
                </a:solidFill>
              </a:rPr>
              <a:t>Circolare 285/2013 di Banca d’Italia (</a:t>
            </a:r>
            <a:r>
              <a:rPr lang="it-IT" sz="2000" dirty="0">
                <a:solidFill>
                  <a:srgbClr val="2683C8"/>
                </a:solidFill>
                <a:hlinkClick r:id="rId2">
                  <a:extLst>
                    <a:ext uri="{A12FA001-AC4F-418D-AE19-62706E023703}">
                      <ahyp:hlinkClr xmlns:ahyp="http://schemas.microsoft.com/office/drawing/2018/hyperlinkcolor" val="tx"/>
                    </a:ext>
                  </a:extLst>
                </a:hlinkClick>
              </a:rPr>
              <a:t>link</a:t>
            </a:r>
            <a:r>
              <a:rPr lang="it-IT" sz="2000" dirty="0">
                <a:solidFill>
                  <a:srgbClr val="2683C6">
                    <a:lumMod val="50000"/>
                  </a:srgbClr>
                </a:solidFill>
              </a:rPr>
              <a:t>):</a:t>
            </a:r>
          </a:p>
          <a:p>
            <a:pPr marL="430213" lvl="0" indent="-342900" algn="just">
              <a:lnSpc>
                <a:spcPct val="100000"/>
              </a:lnSpc>
              <a:spcBef>
                <a:spcPts val="0"/>
              </a:spcBef>
              <a:spcAft>
                <a:spcPts val="1200"/>
              </a:spcAft>
              <a:buClr>
                <a:srgbClr val="2683C6"/>
              </a:buClr>
              <a:buFont typeface="Wingdings" pitchFamily="2" charset="2"/>
              <a:buChar char="§"/>
            </a:pPr>
            <a:r>
              <a:rPr lang="it-IT" sz="2000" dirty="0">
                <a:solidFill>
                  <a:srgbClr val="2683C6">
                    <a:lumMod val="50000"/>
                  </a:srgbClr>
                </a:solidFill>
              </a:rPr>
              <a:t>l’</a:t>
            </a:r>
            <a:r>
              <a:rPr lang="it-IT" sz="2000" b="1" dirty="0">
                <a:solidFill>
                  <a:srgbClr val="2683C6">
                    <a:lumMod val="50000"/>
                  </a:srgbClr>
                </a:solidFill>
              </a:rPr>
              <a:t>organo con funzione di supervisione strategica </a:t>
            </a:r>
            <a:r>
              <a:rPr lang="it-IT" sz="2000" dirty="0">
                <a:solidFill>
                  <a:srgbClr val="2683C6">
                    <a:lumMod val="50000"/>
                  </a:srgbClr>
                </a:solidFill>
              </a:rPr>
              <a:t>deve tenere in considerazione «</a:t>
            </a:r>
            <a:r>
              <a:rPr lang="it-IT" sz="2000" i="1" dirty="0">
                <a:solidFill>
                  <a:srgbClr val="2683C6">
                    <a:lumMod val="50000"/>
                  </a:srgbClr>
                </a:solidFill>
              </a:rPr>
              <a:t>gli obiettivi di finanza sostenibile e, in particolare, l’integrazione dei fattori ambientali, sociali e di </a:t>
            </a:r>
            <a:r>
              <a:rPr lang="it-IT" sz="2000" dirty="0">
                <a:solidFill>
                  <a:srgbClr val="2683C6">
                    <a:lumMod val="50000"/>
                  </a:srgbClr>
                </a:solidFill>
              </a:rPr>
              <a:t>governance</a:t>
            </a:r>
            <a:r>
              <a:rPr lang="it-IT" sz="2000" i="1" dirty="0">
                <a:solidFill>
                  <a:srgbClr val="2683C6">
                    <a:lumMod val="50000"/>
                  </a:srgbClr>
                </a:solidFill>
              </a:rPr>
              <a:t> (ESG) nei processi relativi alle decisioni aziendali</a:t>
            </a:r>
            <a:r>
              <a:rPr lang="it-IT" sz="2000" dirty="0">
                <a:solidFill>
                  <a:srgbClr val="2683C6">
                    <a:lumMod val="50000"/>
                  </a:srgbClr>
                </a:solidFill>
              </a:rPr>
              <a:t>» . </a:t>
            </a:r>
          </a:p>
          <a:p>
            <a:pPr marL="430213" lvl="0" indent="-342900" algn="just">
              <a:lnSpc>
                <a:spcPct val="100000"/>
              </a:lnSpc>
              <a:spcBef>
                <a:spcPts val="0"/>
              </a:spcBef>
              <a:spcAft>
                <a:spcPts val="1200"/>
              </a:spcAft>
              <a:buClr>
                <a:srgbClr val="2683C6"/>
              </a:buClr>
              <a:buFont typeface="Wingdings" pitchFamily="2" charset="2"/>
              <a:buChar char="§"/>
            </a:pPr>
            <a:r>
              <a:rPr lang="it-IT" sz="2000" dirty="0">
                <a:solidFill>
                  <a:srgbClr val="2683C6">
                    <a:lumMod val="50000"/>
                  </a:srgbClr>
                </a:solidFill>
              </a:rPr>
              <a:t>i </a:t>
            </a:r>
            <a:r>
              <a:rPr lang="it-IT" sz="2000" b="1" dirty="0">
                <a:solidFill>
                  <a:srgbClr val="2683C6">
                    <a:lumMod val="50000"/>
                  </a:srgbClr>
                </a:solidFill>
              </a:rPr>
              <a:t>sistemi retributivi </a:t>
            </a:r>
            <a:r>
              <a:rPr lang="it-IT" sz="2000" dirty="0">
                <a:solidFill>
                  <a:srgbClr val="2683C6">
                    <a:lumMod val="50000"/>
                  </a:srgbClr>
                </a:solidFill>
              </a:rPr>
              <a:t>devono essere definiti «</a:t>
            </a:r>
            <a:r>
              <a:rPr lang="it-IT" sz="2000" i="1" dirty="0">
                <a:solidFill>
                  <a:srgbClr val="2683C6">
                    <a:lumMod val="50000"/>
                  </a:srgbClr>
                </a:solidFill>
              </a:rPr>
              <a:t>in coerenza con gli obiettivi e i valori aziendali, ivi inclusi gli obiettivi di finanza sostenibile che tengono conto, tra l’altro, dei fattori ambientali, sociali e di </a:t>
            </a:r>
            <a:r>
              <a:rPr lang="it-IT" sz="2000" dirty="0">
                <a:solidFill>
                  <a:srgbClr val="2683C6">
                    <a:lumMod val="50000"/>
                  </a:srgbClr>
                </a:solidFill>
              </a:rPr>
              <a:t>governance</a:t>
            </a:r>
            <a:r>
              <a:rPr lang="it-IT" sz="2000" i="1" dirty="0">
                <a:solidFill>
                  <a:srgbClr val="2683C6">
                    <a:lumMod val="50000"/>
                  </a:srgbClr>
                </a:solidFill>
              </a:rPr>
              <a:t> (ESG), e con le strategie di lungo periodo e le politiche di prudente gestione del rischio della banca</a:t>
            </a:r>
            <a:r>
              <a:rPr lang="it-IT" sz="2000" dirty="0">
                <a:solidFill>
                  <a:srgbClr val="2683C6">
                    <a:lumMod val="50000"/>
                  </a:srgbClr>
                </a:solidFill>
              </a:rPr>
              <a:t>» . </a:t>
            </a:r>
          </a:p>
          <a:p>
            <a:pPr marL="430213" lvl="0" indent="-342900" algn="just">
              <a:lnSpc>
                <a:spcPct val="100000"/>
              </a:lnSpc>
              <a:spcBef>
                <a:spcPts val="0"/>
              </a:spcBef>
              <a:spcAft>
                <a:spcPts val="1200"/>
              </a:spcAft>
              <a:buClr>
                <a:srgbClr val="2683C6"/>
              </a:buClr>
              <a:buFont typeface="Wingdings" pitchFamily="2" charset="2"/>
              <a:buChar char="§"/>
            </a:pPr>
            <a:r>
              <a:rPr lang="it-IT" sz="2000" dirty="0">
                <a:solidFill>
                  <a:srgbClr val="2683C6">
                    <a:lumMod val="50000"/>
                  </a:srgbClr>
                </a:solidFill>
              </a:rPr>
              <a:t>il </a:t>
            </a:r>
            <a:r>
              <a:rPr lang="it-IT" sz="2000" b="1" dirty="0">
                <a:solidFill>
                  <a:srgbClr val="2683C6">
                    <a:lumMod val="50000"/>
                  </a:srgbClr>
                </a:solidFill>
              </a:rPr>
              <a:t>processo di gestione dei rischi </a:t>
            </a:r>
            <a:r>
              <a:rPr lang="it-IT" sz="2000" dirty="0">
                <a:solidFill>
                  <a:srgbClr val="2683C6">
                    <a:lumMod val="50000"/>
                  </a:srgbClr>
                </a:solidFill>
              </a:rPr>
              <a:t>deve tenere in considerazione anche «</a:t>
            </a:r>
            <a:r>
              <a:rPr lang="it-IT" sz="2000" i="1" dirty="0">
                <a:solidFill>
                  <a:srgbClr val="2683C6">
                    <a:lumMod val="50000"/>
                  </a:srgbClr>
                </a:solidFill>
              </a:rPr>
              <a:t>i rischi di sostenibilità (ambientali, sociali o di </a:t>
            </a:r>
            <a:r>
              <a:rPr lang="it-IT" sz="2000" dirty="0">
                <a:solidFill>
                  <a:srgbClr val="2683C6">
                    <a:lumMod val="50000"/>
                  </a:srgbClr>
                </a:solidFill>
              </a:rPr>
              <a:t>governance</a:t>
            </a:r>
            <a:r>
              <a:rPr lang="it-IT" sz="2000" i="1" dirty="0">
                <a:solidFill>
                  <a:srgbClr val="2683C6">
                    <a:lumMod val="50000"/>
                  </a:srgbClr>
                </a:solidFill>
              </a:rPr>
              <a:t>, ESG)</a:t>
            </a:r>
            <a:r>
              <a:rPr lang="it-IT" sz="2000" dirty="0">
                <a:solidFill>
                  <a:srgbClr val="2683C6">
                    <a:lumMod val="50000"/>
                  </a:srgbClr>
                </a:solidFill>
              </a:rPr>
              <a:t>». </a:t>
            </a:r>
          </a:p>
          <a:p>
            <a:pPr marL="786511" lvl="2" indent="-342900" algn="just">
              <a:lnSpc>
                <a:spcPct val="100000"/>
              </a:lnSpc>
              <a:spcBef>
                <a:spcPts val="0"/>
              </a:spcBef>
              <a:spcAft>
                <a:spcPts val="1200"/>
              </a:spcAft>
              <a:buFont typeface="Wingdings" pitchFamily="2" charset="2"/>
              <a:buChar char="Ø"/>
            </a:pPr>
            <a:endParaRPr lang="it-IT" sz="2000" dirty="0">
              <a:solidFill>
                <a:schemeClr val="accent2">
                  <a:lumMod val="50000"/>
                </a:schemeClr>
              </a:solidFill>
            </a:endParaRPr>
          </a:p>
          <a:p>
            <a:pPr marL="87313" indent="0" algn="just">
              <a:lnSpc>
                <a:spcPct val="100000"/>
              </a:lnSpc>
              <a:spcBef>
                <a:spcPts val="0"/>
              </a:spcBef>
              <a:spcAft>
                <a:spcPts val="1200"/>
              </a:spcAft>
              <a:buNone/>
            </a:pPr>
            <a:endParaRPr lang="it-IT" sz="2000" dirty="0">
              <a:solidFill>
                <a:schemeClr val="accent2">
                  <a:lumMod val="50000"/>
                </a:schemeClr>
              </a:solidFill>
            </a:endParaRPr>
          </a:p>
          <a:p>
            <a:pPr marL="430213" indent="-342900" algn="just">
              <a:lnSpc>
                <a:spcPct val="100000"/>
              </a:lnSpc>
              <a:spcBef>
                <a:spcPts val="0"/>
              </a:spcBef>
              <a:spcAft>
                <a:spcPts val="1200"/>
              </a:spcAft>
              <a:buFont typeface="Wingdings" pitchFamily="2" charset="2"/>
              <a:buChar char="Ø"/>
            </a:pPr>
            <a:endParaRPr lang="it-IT" sz="2000" dirty="0">
              <a:solidFill>
                <a:schemeClr val="accent2">
                  <a:lumMod val="50000"/>
                </a:schemeClr>
              </a:solidFill>
            </a:endParaRPr>
          </a:p>
        </p:txBody>
      </p:sp>
      <p:sp>
        <p:nvSpPr>
          <p:cNvPr id="8" name="Segnaposto numero diapositiva 7">
            <a:extLst>
              <a:ext uri="{FF2B5EF4-FFF2-40B4-BE49-F238E27FC236}">
                <a16:creationId xmlns:a16="http://schemas.microsoft.com/office/drawing/2014/main" id="{1319C6B9-C5B3-45CB-A998-6F454DBA00CD}"/>
              </a:ext>
            </a:extLst>
          </p:cNvPr>
          <p:cNvSpPr>
            <a:spLocks noGrp="1"/>
          </p:cNvSpPr>
          <p:nvPr>
            <p:ph type="sldNum" sz="quarter" idx="12"/>
          </p:nvPr>
        </p:nvSpPr>
        <p:spPr/>
        <p:txBody>
          <a:bodyPr/>
          <a:lstStyle/>
          <a:p>
            <a:pPr algn="r"/>
            <a:fld id="{4FAB73BC-B049-4115-A692-8D63A059BFB8}" type="slidenum">
              <a:rPr lang="en-US" smtClean="0"/>
              <a:pPr algn="r"/>
              <a:t>8</a:t>
            </a:fld>
            <a:endParaRPr lang="en-US" dirty="0"/>
          </a:p>
        </p:txBody>
      </p:sp>
      <p:sp>
        <p:nvSpPr>
          <p:cNvPr id="7" name="Rettangolo 6">
            <a:extLst>
              <a:ext uri="{FF2B5EF4-FFF2-40B4-BE49-F238E27FC236}">
                <a16:creationId xmlns:a16="http://schemas.microsoft.com/office/drawing/2014/main" id="{3F30F55C-CAD1-CE48-B8D5-2FB7307CE773}"/>
              </a:ext>
            </a:extLst>
          </p:cNvPr>
          <p:cNvSpPr/>
          <p:nvPr/>
        </p:nvSpPr>
        <p:spPr>
          <a:xfrm>
            <a:off x="4859700" y="0"/>
            <a:ext cx="2472600" cy="369332"/>
          </a:xfrm>
          <a:prstGeom prst="rect">
            <a:avLst/>
          </a:prstGeom>
        </p:spPr>
        <p:txBody>
          <a:bodyPr wrap="none">
            <a:spAutoFit/>
          </a:bodyPr>
          <a:lstStyle/>
          <a:p>
            <a:r>
              <a:rPr lang="en-US" dirty="0">
                <a:solidFill>
                  <a:srgbClr val="2683C6"/>
                </a:solidFill>
              </a:rPr>
              <a:t>Prof. Avv. Matteo De Poli</a:t>
            </a:r>
          </a:p>
        </p:txBody>
      </p:sp>
      <p:sp>
        <p:nvSpPr>
          <p:cNvPr id="9" name="Rettangolo 8">
            <a:extLst>
              <a:ext uri="{FF2B5EF4-FFF2-40B4-BE49-F238E27FC236}">
                <a16:creationId xmlns:a16="http://schemas.microsoft.com/office/drawing/2014/main" id="{109E7B3D-B5F8-A84C-8DCF-C4D469949BAD}"/>
              </a:ext>
            </a:extLst>
          </p:cNvPr>
          <p:cNvSpPr/>
          <p:nvPr/>
        </p:nvSpPr>
        <p:spPr>
          <a:xfrm>
            <a:off x="2914809" y="6488668"/>
            <a:ext cx="6362383" cy="369332"/>
          </a:xfrm>
          <a:prstGeom prst="rect">
            <a:avLst/>
          </a:prstGeom>
        </p:spPr>
        <p:txBody>
          <a:bodyPr wrap="none">
            <a:spAutoFit/>
          </a:bodyPr>
          <a:lstStyle/>
          <a:p>
            <a:r>
              <a:rPr lang="it-IT" dirty="0">
                <a:solidFill>
                  <a:srgbClr val="2683C7"/>
                </a:solidFill>
              </a:rPr>
              <a:t>Mitigazione del rischio climatico e accesso al credito, Firenze, 2023</a:t>
            </a:r>
          </a:p>
        </p:txBody>
      </p:sp>
      <p:sp>
        <p:nvSpPr>
          <p:cNvPr id="4" name="Rettangolo 3">
            <a:extLst>
              <a:ext uri="{FF2B5EF4-FFF2-40B4-BE49-F238E27FC236}">
                <a16:creationId xmlns:a16="http://schemas.microsoft.com/office/drawing/2014/main" id="{68D69E15-4B99-B240-B25F-EC6C5BA95D16}"/>
              </a:ext>
            </a:extLst>
          </p:cNvPr>
          <p:cNvSpPr/>
          <p:nvPr/>
        </p:nvSpPr>
        <p:spPr>
          <a:xfrm>
            <a:off x="9888297" y="3001321"/>
            <a:ext cx="1932709" cy="1631216"/>
          </a:xfrm>
          <a:prstGeom prst="rect">
            <a:avLst/>
          </a:prstGeom>
        </p:spPr>
        <p:txBody>
          <a:bodyPr wrap="square">
            <a:spAutoFit/>
          </a:bodyPr>
          <a:lstStyle/>
          <a:p>
            <a:pPr algn="ctr"/>
            <a:r>
              <a:rPr lang="it-IT" sz="2000" dirty="0">
                <a:solidFill>
                  <a:srgbClr val="134263"/>
                </a:solidFill>
              </a:rPr>
              <a:t>Secondo pilastro di Basilea </a:t>
            </a:r>
          </a:p>
          <a:p>
            <a:pPr algn="ctr"/>
            <a:r>
              <a:rPr lang="it-IT" sz="2000" dirty="0">
                <a:solidFill>
                  <a:srgbClr val="134263"/>
                </a:solidFill>
              </a:rPr>
              <a:t>(</a:t>
            </a:r>
            <a:r>
              <a:rPr lang="it-IT" sz="2000" b="1" i="1" dirty="0">
                <a:solidFill>
                  <a:srgbClr val="134263"/>
                </a:solidFill>
              </a:rPr>
              <a:t>vigilanza e organizzazione degli enti</a:t>
            </a:r>
            <a:r>
              <a:rPr lang="it-IT" sz="2000" dirty="0">
                <a:solidFill>
                  <a:srgbClr val="134263"/>
                </a:solidFill>
              </a:rPr>
              <a:t>).</a:t>
            </a:r>
            <a:endParaRPr lang="it-IT" sz="2000" dirty="0"/>
          </a:p>
        </p:txBody>
      </p:sp>
      <p:sp>
        <p:nvSpPr>
          <p:cNvPr id="10" name="Parentesi graffa chiusa 9">
            <a:extLst>
              <a:ext uri="{FF2B5EF4-FFF2-40B4-BE49-F238E27FC236}">
                <a16:creationId xmlns:a16="http://schemas.microsoft.com/office/drawing/2014/main" id="{66687C4F-AB48-A149-8234-97B38CB0A85C}"/>
              </a:ext>
            </a:extLst>
          </p:cNvPr>
          <p:cNvSpPr/>
          <p:nvPr/>
        </p:nvSpPr>
        <p:spPr>
          <a:xfrm>
            <a:off x="9729354" y="1773384"/>
            <a:ext cx="141625" cy="4087090"/>
          </a:xfrm>
          <a:prstGeom prst="rightBrace">
            <a:avLst/>
          </a:prstGeom>
          <a:ln w="38100">
            <a:solidFill>
              <a:srgbClr val="2683C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11" name="Titolo 1">
            <a:extLst>
              <a:ext uri="{FF2B5EF4-FFF2-40B4-BE49-F238E27FC236}">
                <a16:creationId xmlns:a16="http://schemas.microsoft.com/office/drawing/2014/main" id="{281873FD-CC32-7041-89D8-7943B8F42F69}"/>
              </a:ext>
            </a:extLst>
          </p:cNvPr>
          <p:cNvSpPr>
            <a:spLocks noGrp="1"/>
          </p:cNvSpPr>
          <p:nvPr>
            <p:ph type="title"/>
          </p:nvPr>
        </p:nvSpPr>
        <p:spPr>
          <a:xfrm>
            <a:off x="825500" y="831273"/>
            <a:ext cx="9918700" cy="942110"/>
          </a:xfrm>
        </p:spPr>
        <p:txBody>
          <a:bodyPr>
            <a:normAutofit/>
          </a:bodyPr>
          <a:lstStyle/>
          <a:p>
            <a:r>
              <a:rPr lang="it-IT" sz="3200" dirty="0">
                <a:solidFill>
                  <a:srgbClr val="2683C8"/>
                </a:solidFill>
              </a:rPr>
              <a:t>2. </a:t>
            </a:r>
            <a:r>
              <a:rPr lang="it-IT" sz="3200" dirty="0">
                <a:solidFill>
                  <a:schemeClr val="accent2">
                    <a:lumMod val="50000"/>
                  </a:schemeClr>
                </a:solidFill>
              </a:rPr>
              <a:t>La normativa di riferimento</a:t>
            </a:r>
            <a:br>
              <a:rPr lang="it-IT" sz="3200" dirty="0">
                <a:solidFill>
                  <a:schemeClr val="accent2">
                    <a:lumMod val="50000"/>
                  </a:schemeClr>
                </a:solidFill>
              </a:rPr>
            </a:br>
            <a:r>
              <a:rPr lang="it-IT" sz="2800" dirty="0">
                <a:solidFill>
                  <a:schemeClr val="accent2">
                    <a:lumMod val="50000"/>
                  </a:schemeClr>
                </a:solidFill>
              </a:rPr>
              <a:t>a livello nazionale</a:t>
            </a:r>
            <a:endParaRPr lang="it-IT" sz="3200" dirty="0">
              <a:solidFill>
                <a:schemeClr val="accent2">
                  <a:lumMod val="50000"/>
                </a:schemeClr>
              </a:solidFill>
            </a:endParaRPr>
          </a:p>
        </p:txBody>
      </p:sp>
    </p:spTree>
    <p:extLst>
      <p:ext uri="{BB962C8B-B14F-4D97-AF65-F5344CB8AC3E}">
        <p14:creationId xmlns:p14="http://schemas.microsoft.com/office/powerpoint/2010/main" val="2337269468"/>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Integrale">
  <a:themeElements>
    <a:clrScheme name="Blu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Integral" id="{3577F8C9-A904-41D8-97D2-FD898F53F20E}" vid="{090DCB5F-146D-478A-852A-34B16FE9F3A8}"/>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2779</Words>
  <Application>Microsoft Office PowerPoint</Application>
  <PresentationFormat>Widescreen</PresentationFormat>
  <Paragraphs>200</Paragraphs>
  <Slides>22</Slides>
  <Notes>0</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22</vt:i4>
      </vt:variant>
    </vt:vector>
  </HeadingPairs>
  <TitlesOfParts>
    <vt:vector size="29" baseType="lpstr">
      <vt:lpstr>Arial</vt:lpstr>
      <vt:lpstr>Calibri</vt:lpstr>
      <vt:lpstr>Tw Cen MT</vt:lpstr>
      <vt:lpstr>Tw Cen MT Condensed</vt:lpstr>
      <vt:lpstr>Wingdings</vt:lpstr>
      <vt:lpstr>Wingdings 3</vt:lpstr>
      <vt:lpstr>Integrale</vt:lpstr>
      <vt:lpstr>MITIGAZIONE DEL RISCHIO CLIMATICO  E ACCESSO AL CREDITO  FIRENZE, 10 FEBBRAIO 2023  </vt:lpstr>
      <vt:lpstr>Indice</vt:lpstr>
      <vt:lpstr>Presentazione standard di PowerPoint</vt:lpstr>
      <vt:lpstr>1. Premessa una definizione di ‘‘rischio climatico’’</vt:lpstr>
      <vt:lpstr>Presentazione standard di PowerPoint</vt:lpstr>
      <vt:lpstr>2. La normativa di riferimento caratteristiche</vt:lpstr>
      <vt:lpstr>2. La normativa di riferimento a livello comunitario</vt:lpstr>
      <vt:lpstr>2. La normativa di riferimento a livello comunitario (segue)</vt:lpstr>
      <vt:lpstr>2. La normativa di riferimento a livello nazionale</vt:lpstr>
      <vt:lpstr>Presentazione standard di PowerPoint</vt:lpstr>
      <vt:lpstr>Presentazione standard di PowerPoint</vt:lpstr>
      <vt:lpstr>3. ripercussioni sull’accesso al credito</vt:lpstr>
      <vt:lpstr>3. ripercussioni sull’accesso al credito La pubblicità</vt:lpstr>
      <vt:lpstr>3. ripercussioni sull’accesso al credito Le trattative: la verifica del merito creditizio</vt:lpstr>
      <vt:lpstr>3. ripercussioni sull’accesso al credito Le trattative: la verifica del merito creditizio (segue)</vt:lpstr>
      <vt:lpstr>3. ripercussioni sull’accesso al credito le garanzie</vt:lpstr>
      <vt:lpstr>3. ripercussioni sull’accesso al credito le polizze assicurative (brevi cenni)</vt:lpstr>
      <vt:lpstr>3. ripercussioni sull’accesso al credito il monitoraggio dell’esposizione</vt:lpstr>
      <vt:lpstr>3. ripercussioni sull’accesso al credito tecniche di monitoraggio dell’esposizione: i covenant</vt:lpstr>
      <vt:lpstr>3. ripercussioni sull’accesso al credito le misure di concessione</vt:lpstr>
      <vt:lpstr>Presentazione standard di PowerPoint</vt:lpstr>
      <vt:lpstr>4. conclusioni</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Rating e Tutle</dc:title>
  <dc:subject/>
  <dc:creator>Prof. Matteo De Poli</dc:creator>
  <cp:keywords/>
  <dc:description/>
  <cp:lastModifiedBy>Sara Landini</cp:lastModifiedBy>
  <cp:revision>551</cp:revision>
  <cp:lastPrinted>2019-09-29T15:30:54Z</cp:lastPrinted>
  <dcterms:created xsi:type="dcterms:W3CDTF">2018-10-17T17:10:35Z</dcterms:created>
  <dcterms:modified xsi:type="dcterms:W3CDTF">2023-02-07T18:05:11Z</dcterms:modified>
  <cp:category/>
</cp:coreProperties>
</file>